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61" r:id="rId1"/>
  </p:sldMasterIdLst>
  <p:notesMasterIdLst>
    <p:notesMasterId r:id="rId55"/>
  </p:notesMasterIdLst>
  <p:sldIdLst>
    <p:sldId id="434" r:id="rId2"/>
    <p:sldId id="257" r:id="rId3"/>
    <p:sldId id="438" r:id="rId4"/>
    <p:sldId id="439" r:id="rId5"/>
    <p:sldId id="430" r:id="rId6"/>
    <p:sldId id="431" r:id="rId7"/>
    <p:sldId id="432" r:id="rId8"/>
    <p:sldId id="433" r:id="rId9"/>
    <p:sldId id="404" r:id="rId10"/>
    <p:sldId id="422" r:id="rId11"/>
    <p:sldId id="361" r:id="rId12"/>
    <p:sldId id="362" r:id="rId13"/>
    <p:sldId id="363" r:id="rId14"/>
    <p:sldId id="364" r:id="rId15"/>
    <p:sldId id="410" r:id="rId16"/>
    <p:sldId id="366" r:id="rId17"/>
    <p:sldId id="367" r:id="rId18"/>
    <p:sldId id="440" r:id="rId19"/>
    <p:sldId id="441" r:id="rId20"/>
    <p:sldId id="352" r:id="rId21"/>
    <p:sldId id="353" r:id="rId22"/>
    <p:sldId id="354" r:id="rId23"/>
    <p:sldId id="355" r:id="rId24"/>
    <p:sldId id="418" r:id="rId25"/>
    <p:sldId id="369" r:id="rId26"/>
    <p:sldId id="419" r:id="rId27"/>
    <p:sldId id="420" r:id="rId28"/>
    <p:sldId id="407" r:id="rId29"/>
    <p:sldId id="408" r:id="rId30"/>
    <p:sldId id="356" r:id="rId31"/>
    <p:sldId id="357" r:id="rId32"/>
    <p:sldId id="358" r:id="rId33"/>
    <p:sldId id="359" r:id="rId34"/>
    <p:sldId id="365" r:id="rId35"/>
    <p:sldId id="373" r:id="rId36"/>
    <p:sldId id="379" r:id="rId37"/>
    <p:sldId id="374" r:id="rId38"/>
    <p:sldId id="375" r:id="rId39"/>
    <p:sldId id="376" r:id="rId40"/>
    <p:sldId id="435" r:id="rId41"/>
    <p:sldId id="436" r:id="rId42"/>
    <p:sldId id="437" r:id="rId43"/>
    <p:sldId id="389" r:id="rId44"/>
    <p:sldId id="405" r:id="rId45"/>
    <p:sldId id="406" r:id="rId46"/>
    <p:sldId id="395" r:id="rId47"/>
    <p:sldId id="396" r:id="rId48"/>
    <p:sldId id="398" r:id="rId49"/>
    <p:sldId id="399" r:id="rId50"/>
    <p:sldId id="400" r:id="rId51"/>
    <p:sldId id="401" r:id="rId52"/>
    <p:sldId id="442" r:id="rId53"/>
    <p:sldId id="4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ling Lin" initials="W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C"/>
    <a:srgbClr val="FF3399"/>
    <a:srgbClr val="FFFFFF"/>
    <a:srgbClr val="AB1940"/>
    <a:srgbClr val="B45E09"/>
    <a:srgbClr val="027997"/>
    <a:srgbClr val="6FB7D6"/>
    <a:srgbClr val="FF6161"/>
    <a:srgbClr val="FBB03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87138" autoAdjust="0"/>
  </p:normalViewPr>
  <p:slideViewPr>
    <p:cSldViewPr snapToGrid="0">
      <p:cViewPr>
        <p:scale>
          <a:sx n="80" d="100"/>
          <a:sy n="80" d="100"/>
        </p:scale>
        <p:origin x="-12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3458E-0ACA-439B-B3FF-00F2BB34676C}"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zh-TW" altLang="en-US"/>
        </a:p>
      </dgm:t>
    </dgm:pt>
    <dgm:pt modelId="{A9EBA37B-DC61-4D29-A91E-2EA38B5642B9}">
      <dgm:prSet phldrT="[文字]" custT="1"/>
      <dgm:spPr/>
      <dgm:t>
        <a:bodyPr/>
        <a:lstStyle/>
        <a:p>
          <a:r>
            <a:rPr lang="zh-TW" altLang="en-US" sz="2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dirty="0" smtClean="0">
              <a:solidFill>
                <a:schemeClr val="accent1">
                  <a:lumMod val="50000"/>
                </a:schemeClr>
              </a:solidFill>
              <a:latin typeface="Noto Sans CJK TC Regular" pitchFamily="34" charset="-120"/>
              <a:ea typeface="Noto Sans CJK TC Regular" pitchFamily="34" charset="-120"/>
            </a:rPr>
            <a:t>(NDDS)</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6D79EB9C-6EC9-4B2C-BA32-82446584D4F8}" type="parTrans" cxnId="{25DF0D32-7B9F-4220-A190-9946C842A921}">
      <dgm:prSet/>
      <dgm:spPr/>
      <dgm:t>
        <a:bodyPr/>
        <a:lstStyle/>
        <a:p>
          <a:endParaRPr lang="zh-TW" altLang="en-US"/>
        </a:p>
      </dgm:t>
    </dgm:pt>
    <dgm:pt modelId="{0A6CFBDA-DFFA-4ACC-8E96-F7E961F0ED68}" type="sibTrans" cxnId="{25DF0D32-7B9F-4220-A190-9946C842A921}">
      <dgm:prSet/>
      <dgm:spPr/>
      <dgm:t>
        <a:bodyPr/>
        <a:lstStyle/>
        <a:p>
          <a:endParaRPr lang="zh-TW" altLang="en-US"/>
        </a:p>
      </dgm:t>
    </dgm:pt>
    <dgm:pt modelId="{D995F3D9-3B22-4F60-91AB-5EE79BD52128}">
      <dgm:prSet phldrT="[文字]" custT="1"/>
      <dgm:spPr/>
      <dgm:t>
        <a:bodyPr/>
        <a:lstStyle/>
        <a:p>
          <a:pPr>
            <a:lnSpc>
              <a:spcPct val="60000"/>
            </a:lnSpc>
            <a:spcAft>
              <a:spcPts val="0"/>
            </a:spcAft>
          </a:pP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7AC7D876-A8CE-4332-8D6D-3F5B24D2F90F}" type="parTrans" cxnId="{A3B58511-F379-4A5D-9076-6AF7FE164704}">
      <dgm:prSet/>
      <dgm:spPr/>
      <dgm:t>
        <a:bodyPr/>
        <a:lstStyle/>
        <a:p>
          <a:endParaRPr lang="zh-TW" altLang="en-US"/>
        </a:p>
      </dgm:t>
    </dgm:pt>
    <dgm:pt modelId="{BE0E36C7-D006-40F2-BFAE-BDA546993D69}" type="sibTrans" cxnId="{A3B58511-F379-4A5D-9076-6AF7FE164704}">
      <dgm:prSet/>
      <dgm:spPr/>
      <dgm:t>
        <a:bodyPr/>
        <a:lstStyle/>
        <a:p>
          <a:endParaRPr lang="zh-TW" altLang="en-US"/>
        </a:p>
      </dgm:t>
    </dgm:pt>
    <dgm:pt modelId="{8A70164B-C553-4948-B761-F33C88EE90B9}" type="pres">
      <dgm:prSet presAssocID="{B9A3458E-0ACA-439B-B3FF-00F2BB34676C}" presName="Name0" presStyleCnt="0">
        <dgm:presLayoutVars>
          <dgm:chMax/>
          <dgm:chPref/>
          <dgm:dir/>
        </dgm:presLayoutVars>
      </dgm:prSet>
      <dgm:spPr/>
      <dgm:t>
        <a:bodyPr/>
        <a:lstStyle/>
        <a:p>
          <a:endParaRPr lang="zh-TW" altLang="en-US"/>
        </a:p>
      </dgm:t>
    </dgm:pt>
    <dgm:pt modelId="{6D5B8C48-8C41-45C3-BB54-4D36CB789936}" type="pres">
      <dgm:prSet presAssocID="{A9EBA37B-DC61-4D29-A91E-2EA38B5642B9}" presName="composite" presStyleCnt="0">
        <dgm:presLayoutVars>
          <dgm:chMax val="1"/>
          <dgm:chPref val="1"/>
        </dgm:presLayoutVars>
      </dgm:prSet>
      <dgm:spPr/>
      <dgm:t>
        <a:bodyPr/>
        <a:lstStyle/>
        <a:p>
          <a:endParaRPr lang="zh-TW" altLang="en-US"/>
        </a:p>
      </dgm:t>
    </dgm:pt>
    <dgm:pt modelId="{0BC2FDBA-6F7F-42CD-9126-59C37AE87373}" type="pres">
      <dgm:prSet presAssocID="{A9EBA37B-DC61-4D29-A91E-2EA38B5642B9}" presName="Accent" presStyleLbl="trAlignAcc1" presStyleIdx="0" presStyleCnt="2" custScaleX="110360">
        <dgm:presLayoutVars>
          <dgm:chMax val="0"/>
          <dgm:chPref val="0"/>
        </dgm:presLayoutVars>
      </dgm:prSet>
      <dgm:spPr/>
      <dgm:t>
        <a:bodyPr/>
        <a:lstStyle/>
        <a:p>
          <a:endParaRPr lang="zh-TW" altLang="en-US"/>
        </a:p>
      </dgm:t>
    </dgm:pt>
    <dgm:pt modelId="{F3BF8045-8B26-4751-ACD3-791A22F60143}" type="pres">
      <dgm:prSet presAssocID="{A9EBA37B-DC61-4D29-A91E-2EA38B5642B9}"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zh-TW" altLang="en-US"/>
        </a:p>
      </dgm:t>
    </dgm:pt>
    <dgm:pt modelId="{A6369106-F32C-4106-AE2B-9043C4A0984A}" type="pres">
      <dgm:prSet presAssocID="{A9EBA37B-DC61-4D29-A91E-2EA38B5642B9}" presName="ChildComposite" presStyleCnt="0"/>
      <dgm:spPr/>
      <dgm:t>
        <a:bodyPr/>
        <a:lstStyle/>
        <a:p>
          <a:endParaRPr lang="zh-TW" altLang="en-US"/>
        </a:p>
      </dgm:t>
    </dgm:pt>
    <dgm:pt modelId="{2DD5F8C0-379E-4BCB-870D-44F680AB39AB}" type="pres">
      <dgm:prSet presAssocID="{A9EBA37B-DC61-4D29-A91E-2EA38B5642B9}" presName="Child" presStyleLbl="node1" presStyleIdx="0" presStyleCnt="0">
        <dgm:presLayoutVars>
          <dgm:chMax val="0"/>
          <dgm:chPref val="0"/>
          <dgm:bulletEnabled val="1"/>
        </dgm:presLayoutVars>
      </dgm:prSet>
      <dgm:spPr/>
      <dgm:t>
        <a:bodyPr/>
        <a:lstStyle/>
        <a:p>
          <a:endParaRPr lang="zh-TW" altLang="en-US"/>
        </a:p>
      </dgm:t>
    </dgm:pt>
    <dgm:pt modelId="{3F4BC870-43C7-499C-BB12-3C86435EEA45}" type="pres">
      <dgm:prSet presAssocID="{A9EBA37B-DC61-4D29-A91E-2EA38B5642B9}" presName="Parent" presStyleLbl="revTx" presStyleIdx="0" presStyleCnt="2">
        <dgm:presLayoutVars>
          <dgm:chMax val="1"/>
          <dgm:chPref val="0"/>
          <dgm:bulletEnabled val="1"/>
        </dgm:presLayoutVars>
      </dgm:prSet>
      <dgm:spPr/>
      <dgm:t>
        <a:bodyPr/>
        <a:lstStyle/>
        <a:p>
          <a:endParaRPr lang="zh-TW" altLang="en-US"/>
        </a:p>
      </dgm:t>
    </dgm:pt>
    <dgm:pt modelId="{E91ECA98-2694-458D-9B0B-C9EAB5F3650C}" type="pres">
      <dgm:prSet presAssocID="{0A6CFBDA-DFFA-4ACC-8E96-F7E961F0ED68}" presName="sibTrans" presStyleCnt="0"/>
      <dgm:spPr/>
      <dgm:t>
        <a:bodyPr/>
        <a:lstStyle/>
        <a:p>
          <a:endParaRPr lang="zh-TW" altLang="en-US"/>
        </a:p>
      </dgm:t>
    </dgm:pt>
    <dgm:pt modelId="{20FACAE1-9CD1-4CC8-8D7E-E189C84DD4C5}" type="pres">
      <dgm:prSet presAssocID="{D995F3D9-3B22-4F60-91AB-5EE79BD52128}" presName="composite" presStyleCnt="0">
        <dgm:presLayoutVars>
          <dgm:chMax val="1"/>
          <dgm:chPref val="1"/>
        </dgm:presLayoutVars>
      </dgm:prSet>
      <dgm:spPr/>
      <dgm:t>
        <a:bodyPr/>
        <a:lstStyle/>
        <a:p>
          <a:endParaRPr lang="zh-TW" altLang="en-US"/>
        </a:p>
      </dgm:t>
    </dgm:pt>
    <dgm:pt modelId="{3D610DF7-5084-48A0-9DC8-C3ACB3459197}" type="pres">
      <dgm:prSet presAssocID="{D995F3D9-3B22-4F60-91AB-5EE79BD52128}" presName="Accent" presStyleLbl="trAlignAcc1" presStyleIdx="1" presStyleCnt="2" custScaleX="112936">
        <dgm:presLayoutVars>
          <dgm:chMax val="0"/>
          <dgm:chPref val="0"/>
        </dgm:presLayoutVars>
      </dgm:prSet>
      <dgm:spPr/>
      <dgm:t>
        <a:bodyPr/>
        <a:lstStyle/>
        <a:p>
          <a:endParaRPr lang="zh-TW" altLang="en-US"/>
        </a:p>
      </dgm:t>
    </dgm:pt>
    <dgm:pt modelId="{C145ED96-4A1D-4F9C-B21B-CFEF4CD89104}" type="pres">
      <dgm:prSet presAssocID="{D995F3D9-3B22-4F60-91AB-5EE79BD52128}" presName="Image" presStyleLbl="alignImgPlace1" presStyleIdx="1" presStyleCnt="2">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zh-TW" altLang="en-US"/>
        </a:p>
      </dgm:t>
    </dgm:pt>
    <dgm:pt modelId="{1AECFA7E-B1D3-465F-8426-D4953B507A32}" type="pres">
      <dgm:prSet presAssocID="{D995F3D9-3B22-4F60-91AB-5EE79BD52128}" presName="ChildComposite" presStyleCnt="0"/>
      <dgm:spPr/>
      <dgm:t>
        <a:bodyPr/>
        <a:lstStyle/>
        <a:p>
          <a:endParaRPr lang="zh-TW" altLang="en-US"/>
        </a:p>
      </dgm:t>
    </dgm:pt>
    <dgm:pt modelId="{D229F29A-6EFF-44B3-9B2E-29BEF7FD6DE8}" type="pres">
      <dgm:prSet presAssocID="{D995F3D9-3B22-4F60-91AB-5EE79BD52128}" presName="Child" presStyleLbl="node1" presStyleIdx="0" presStyleCnt="0">
        <dgm:presLayoutVars>
          <dgm:chMax val="0"/>
          <dgm:chPref val="0"/>
          <dgm:bulletEnabled val="1"/>
        </dgm:presLayoutVars>
      </dgm:prSet>
      <dgm:spPr/>
      <dgm:t>
        <a:bodyPr/>
        <a:lstStyle/>
        <a:p>
          <a:endParaRPr lang="zh-TW" altLang="en-US"/>
        </a:p>
      </dgm:t>
    </dgm:pt>
    <dgm:pt modelId="{B5B77220-DBE1-4759-9015-AD1788D607A6}" type="pres">
      <dgm:prSet presAssocID="{D995F3D9-3B22-4F60-91AB-5EE79BD52128}" presName="Parent" presStyleLbl="revTx" presStyleIdx="1" presStyleCnt="2" custScaleY="92819" custLinFactNeighborY="12023">
        <dgm:presLayoutVars>
          <dgm:chMax val="1"/>
          <dgm:chPref val="0"/>
          <dgm:bulletEnabled val="1"/>
        </dgm:presLayoutVars>
      </dgm:prSet>
      <dgm:spPr/>
      <dgm:t>
        <a:bodyPr/>
        <a:lstStyle/>
        <a:p>
          <a:endParaRPr lang="zh-TW" altLang="en-US"/>
        </a:p>
      </dgm:t>
    </dgm:pt>
  </dgm:ptLst>
  <dgm:cxnLst>
    <dgm:cxn modelId="{0F21B716-D4FA-4C37-B61F-8429307E819D}" type="presOf" srcId="{D995F3D9-3B22-4F60-91AB-5EE79BD52128}" destId="{B5B77220-DBE1-4759-9015-AD1788D607A6}" srcOrd="0" destOrd="0" presId="urn:microsoft.com/office/officeart/2008/layout/CaptionedPictures"/>
    <dgm:cxn modelId="{CB875313-41BE-4443-8088-19815CC76E49}" type="presOf" srcId="{B9A3458E-0ACA-439B-B3FF-00F2BB34676C}" destId="{8A70164B-C553-4948-B761-F33C88EE90B9}" srcOrd="0" destOrd="0" presId="urn:microsoft.com/office/officeart/2008/layout/CaptionedPictures"/>
    <dgm:cxn modelId="{25DF0D32-7B9F-4220-A190-9946C842A921}" srcId="{B9A3458E-0ACA-439B-B3FF-00F2BB34676C}" destId="{A9EBA37B-DC61-4D29-A91E-2EA38B5642B9}" srcOrd="0" destOrd="0" parTransId="{6D79EB9C-6EC9-4B2C-BA32-82446584D4F8}" sibTransId="{0A6CFBDA-DFFA-4ACC-8E96-F7E961F0ED68}"/>
    <dgm:cxn modelId="{A3B58511-F379-4A5D-9076-6AF7FE164704}" srcId="{B9A3458E-0ACA-439B-B3FF-00F2BB34676C}" destId="{D995F3D9-3B22-4F60-91AB-5EE79BD52128}" srcOrd="1" destOrd="0" parTransId="{7AC7D876-A8CE-4332-8D6D-3F5B24D2F90F}" sibTransId="{BE0E36C7-D006-40F2-BFAE-BDA546993D69}"/>
    <dgm:cxn modelId="{4B5F3DCA-772B-432C-9014-2A39BDC949F6}" type="presOf" srcId="{A9EBA37B-DC61-4D29-A91E-2EA38B5642B9}" destId="{3F4BC870-43C7-499C-BB12-3C86435EEA45}" srcOrd="0" destOrd="0" presId="urn:microsoft.com/office/officeart/2008/layout/CaptionedPictures"/>
    <dgm:cxn modelId="{F1624C65-CFE2-47F0-8BE3-CA6381053F34}" type="presParOf" srcId="{8A70164B-C553-4948-B761-F33C88EE90B9}" destId="{6D5B8C48-8C41-45C3-BB54-4D36CB789936}" srcOrd="0" destOrd="0" presId="urn:microsoft.com/office/officeart/2008/layout/CaptionedPictures"/>
    <dgm:cxn modelId="{AA0594BB-8DB2-4853-A0C9-2E6F7ABECDD4}" type="presParOf" srcId="{6D5B8C48-8C41-45C3-BB54-4D36CB789936}" destId="{0BC2FDBA-6F7F-42CD-9126-59C37AE87373}" srcOrd="0" destOrd="0" presId="urn:microsoft.com/office/officeart/2008/layout/CaptionedPictures"/>
    <dgm:cxn modelId="{F3DDBD0D-1F34-42CC-A742-6003CE7CDC4F}" type="presParOf" srcId="{6D5B8C48-8C41-45C3-BB54-4D36CB789936}" destId="{F3BF8045-8B26-4751-ACD3-791A22F60143}" srcOrd="1" destOrd="0" presId="urn:microsoft.com/office/officeart/2008/layout/CaptionedPictures"/>
    <dgm:cxn modelId="{851EE6ED-1B3D-41A6-8AFC-FCEB52146AB0}" type="presParOf" srcId="{6D5B8C48-8C41-45C3-BB54-4D36CB789936}" destId="{A6369106-F32C-4106-AE2B-9043C4A0984A}" srcOrd="2" destOrd="0" presId="urn:microsoft.com/office/officeart/2008/layout/CaptionedPictures"/>
    <dgm:cxn modelId="{CB595F06-4C2B-4B89-BCF7-16492E0846B0}" type="presParOf" srcId="{A6369106-F32C-4106-AE2B-9043C4A0984A}" destId="{2DD5F8C0-379E-4BCB-870D-44F680AB39AB}" srcOrd="0" destOrd="0" presId="urn:microsoft.com/office/officeart/2008/layout/CaptionedPictures"/>
    <dgm:cxn modelId="{A03757E5-747B-4A8C-97A5-BAFA634F45C9}" type="presParOf" srcId="{A6369106-F32C-4106-AE2B-9043C4A0984A}" destId="{3F4BC870-43C7-499C-BB12-3C86435EEA45}" srcOrd="1" destOrd="0" presId="urn:microsoft.com/office/officeart/2008/layout/CaptionedPictures"/>
    <dgm:cxn modelId="{78E50D70-4CDD-4E04-9F8F-9F85AACA4E7B}" type="presParOf" srcId="{8A70164B-C553-4948-B761-F33C88EE90B9}" destId="{E91ECA98-2694-458D-9B0B-C9EAB5F3650C}" srcOrd="1" destOrd="0" presId="urn:microsoft.com/office/officeart/2008/layout/CaptionedPictures"/>
    <dgm:cxn modelId="{63AA2243-A11F-4E1C-ABB5-F0F86C00615A}" type="presParOf" srcId="{8A70164B-C553-4948-B761-F33C88EE90B9}" destId="{20FACAE1-9CD1-4CC8-8D7E-E189C84DD4C5}" srcOrd="2" destOrd="0" presId="urn:microsoft.com/office/officeart/2008/layout/CaptionedPictures"/>
    <dgm:cxn modelId="{47398253-3400-49E9-889C-327A3E7F9DDD}" type="presParOf" srcId="{20FACAE1-9CD1-4CC8-8D7E-E189C84DD4C5}" destId="{3D610DF7-5084-48A0-9DC8-C3ACB3459197}" srcOrd="0" destOrd="0" presId="urn:microsoft.com/office/officeart/2008/layout/CaptionedPictures"/>
    <dgm:cxn modelId="{115EEB36-9D0E-492E-A093-5A1E2BA33DB5}" type="presParOf" srcId="{20FACAE1-9CD1-4CC8-8D7E-E189C84DD4C5}" destId="{C145ED96-4A1D-4F9C-B21B-CFEF4CD89104}" srcOrd="1" destOrd="0" presId="urn:microsoft.com/office/officeart/2008/layout/CaptionedPictures"/>
    <dgm:cxn modelId="{3D42FCA8-1A16-4338-96B9-C8D1C3C88CD7}" type="presParOf" srcId="{20FACAE1-9CD1-4CC8-8D7E-E189C84DD4C5}" destId="{1AECFA7E-B1D3-465F-8426-D4953B507A32}" srcOrd="2" destOrd="0" presId="urn:microsoft.com/office/officeart/2008/layout/CaptionedPictures"/>
    <dgm:cxn modelId="{7BFE7B41-AD14-4CEA-806F-F8E84FC59994}" type="presParOf" srcId="{1AECFA7E-B1D3-465F-8426-D4953B507A32}" destId="{D229F29A-6EFF-44B3-9B2E-29BEF7FD6DE8}" srcOrd="0" destOrd="0" presId="urn:microsoft.com/office/officeart/2008/layout/CaptionedPictures"/>
    <dgm:cxn modelId="{11CF6310-16AB-43D3-9821-D8D05FBF7F6E}" type="presParOf" srcId="{1AECFA7E-B1D3-465F-8426-D4953B507A32}" destId="{B5B77220-DBE1-4759-9015-AD1788D607A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C3C1D-1B5F-4196-97D2-BE0476E07CFC}" type="datetimeFigureOut">
              <a:rPr lang="en-US" altLang="zh-TW"/>
              <a:t>9/19/2018</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77E2-E8B3-456F-8D42-28DC2E25B803}" type="slidenum">
              <a:rPr lang="en-US" altLang="zh-TW"/>
              <a:t>‹#›</a:t>
            </a:fld>
            <a:endParaRPr lang="zh-TW" altLang="en-US"/>
          </a:p>
        </p:txBody>
      </p:sp>
    </p:spTree>
    <p:extLst>
      <p:ext uri="{BB962C8B-B14F-4D97-AF65-F5344CB8AC3E}">
        <p14:creationId xmlns:p14="http://schemas.microsoft.com/office/powerpoint/2010/main" val="268590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rch.proquest.com/pqdt/advanced?accountid=14229"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tulips.ntu.edu.tw:1081/record=b2904549*ch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38677E2-E8B3-456F-8D42-28DC2E25B803}" type="slidenum">
              <a:rPr lang="en-US" altLang="zh-TW"/>
              <a:t>1</a:t>
            </a:fld>
            <a:endParaRPr lang="zh-TW" altLang="en-US"/>
          </a:p>
        </p:txBody>
      </p:sp>
    </p:spTree>
    <p:extLst>
      <p:ext uri="{BB962C8B-B14F-4D97-AF65-F5344CB8AC3E}">
        <p14:creationId xmlns:p14="http://schemas.microsoft.com/office/powerpoint/2010/main" val="11825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依系所學科領域修改「專業資料庫」的部份</a:t>
            </a:r>
          </a:p>
          <a:p>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17</a:t>
            </a:fld>
            <a:endParaRPr lang="zh-TW" altLang="en-US"/>
          </a:p>
        </p:txBody>
      </p:sp>
    </p:spTree>
    <p:extLst>
      <p:ext uri="{BB962C8B-B14F-4D97-AF65-F5344CB8AC3E}">
        <p14:creationId xmlns:p14="http://schemas.microsoft.com/office/powerpoint/2010/main" val="137374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科學、科技、醫學</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20</a:t>
            </a:fld>
            <a:endParaRPr lang="zh-TW" altLang="en-US"/>
          </a:p>
        </p:txBody>
      </p:sp>
    </p:spTree>
    <p:extLst>
      <p:ext uri="{BB962C8B-B14F-4D97-AF65-F5344CB8AC3E}">
        <p14:creationId xmlns:p14="http://schemas.microsoft.com/office/powerpoint/2010/main" val="16750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收錄台灣地區各大學院校、學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會、出版社等出版之</a:t>
            </a:r>
            <a:r>
              <a:rPr lang="en-US" altLang="zh-TW" sz="1200" b="0" i="0" kern="1200" dirty="0" smtClean="0">
                <a:solidFill>
                  <a:schemeClr val="tx1"/>
                </a:solidFill>
                <a:effectLst/>
                <a:latin typeface="+mn-lt"/>
                <a:ea typeface="+mn-ea"/>
                <a:cs typeface="+mn-cs"/>
              </a:rPr>
              <a:t>700</a:t>
            </a:r>
            <a:r>
              <a:rPr lang="zh-TW" altLang="en-US" sz="1200" b="0" i="0" kern="1200" dirty="0" smtClean="0">
                <a:solidFill>
                  <a:schemeClr val="tx1"/>
                </a:solidFill>
                <a:effectLst/>
                <a:latin typeface="+mn-lt"/>
                <a:ea typeface="+mn-ea"/>
                <a:cs typeface="+mn-cs"/>
              </a:rPr>
              <a:t>餘種學術與專業期刊，其中</a:t>
            </a:r>
            <a:r>
              <a:rPr lang="en-US" altLang="zh-TW" sz="1200" b="0" i="0" kern="1200" dirty="0" smtClean="0">
                <a:solidFill>
                  <a:schemeClr val="tx1"/>
                </a:solidFill>
                <a:effectLst/>
                <a:latin typeface="+mn-lt"/>
                <a:ea typeface="+mn-ea"/>
                <a:cs typeface="+mn-cs"/>
              </a:rPr>
              <a:t>160</a:t>
            </a:r>
            <a:r>
              <a:rPr lang="zh-TW" altLang="en-US" sz="1200" b="0" i="0" kern="1200" dirty="0" smtClean="0">
                <a:solidFill>
                  <a:schemeClr val="tx1"/>
                </a:solidFill>
                <a:effectLst/>
                <a:latin typeface="+mn-lt"/>
                <a:ea typeface="+mn-ea"/>
                <a:cs typeface="+mn-cs"/>
              </a:rPr>
              <a:t>餘種為</a:t>
            </a:r>
            <a:r>
              <a:rPr lang="en-US" altLang="zh-TW" sz="1200" b="0" i="0" kern="1200" dirty="0" smtClean="0">
                <a:solidFill>
                  <a:schemeClr val="tx1"/>
                </a:solidFill>
                <a:effectLst/>
                <a:latin typeface="+mn-lt"/>
                <a:ea typeface="+mn-ea"/>
                <a:cs typeface="+mn-cs"/>
              </a:rPr>
              <a:t>TSSCI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THCI</a:t>
            </a:r>
            <a:r>
              <a:rPr lang="zh-TW" altLang="en-US" sz="1200" b="0" i="0" kern="1200" dirty="0" smtClean="0">
                <a:solidFill>
                  <a:schemeClr val="tx1"/>
                </a:solidFill>
                <a:effectLst/>
                <a:latin typeface="+mn-lt"/>
                <a:ea typeface="+mn-ea"/>
                <a:cs typeface="+mn-cs"/>
              </a:rPr>
              <a:t>核心期刊。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22</a:t>
            </a:fld>
            <a:endParaRPr lang="zh-TW" altLang="en-US"/>
          </a:p>
        </p:txBody>
      </p:sp>
    </p:spTree>
    <p:extLst>
      <p:ext uri="{BB962C8B-B14F-4D97-AF65-F5344CB8AC3E}">
        <p14:creationId xmlns:p14="http://schemas.microsoft.com/office/powerpoint/2010/main" val="4134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smtClean="0">
                <a:solidFill>
                  <a:schemeClr val="tx1"/>
                </a:solidFill>
                <a:effectLst/>
                <a:latin typeface="+mn-lt"/>
                <a:ea typeface="+mn-ea"/>
                <a:cs typeface="+mn-cs"/>
              </a:rPr>
              <a:t>RefWorks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為網路版之書目管理軟體，可以匯入純文字檔或電子資料庫之索摘書目來建立個人之參考文獻管理系統</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24</a:t>
            </a:fld>
            <a:endParaRPr lang="zh-TW" altLang="en-US"/>
          </a:p>
        </p:txBody>
      </p:sp>
    </p:spTree>
    <p:extLst>
      <p:ext uri="{BB962C8B-B14F-4D97-AF65-F5344CB8AC3E}">
        <p14:creationId xmlns:p14="http://schemas.microsoft.com/office/powerpoint/2010/main" val="364819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可順便提醒同學「研究生須知」有研究生畢業離校相關資訊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25</a:t>
            </a:fld>
            <a:endParaRPr lang="zh-TW" altLang="en-US"/>
          </a:p>
        </p:txBody>
      </p:sp>
    </p:spTree>
    <p:extLst>
      <p:ext uri="{BB962C8B-B14F-4D97-AF65-F5344CB8AC3E}">
        <p14:creationId xmlns:p14="http://schemas.microsoft.com/office/powerpoint/2010/main" val="236404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「數位論文典藏聯盟」是由國內 </a:t>
            </a:r>
            <a:r>
              <a:rPr lang="en-US" altLang="zh-TW" sz="1200" b="0" i="0" kern="1200" dirty="0" smtClean="0">
                <a:solidFill>
                  <a:schemeClr val="tx1"/>
                </a:solidFill>
                <a:effectLst/>
                <a:latin typeface="+mn-lt"/>
                <a:ea typeface="+mn-ea"/>
                <a:cs typeface="+mn-cs"/>
              </a:rPr>
              <a:t>90 </a:t>
            </a:r>
            <a:r>
              <a:rPr lang="zh-TW" altLang="en-US" sz="1200" b="0" i="0" kern="1200" dirty="0" smtClean="0">
                <a:solidFill>
                  <a:schemeClr val="tx1"/>
                </a:solidFill>
                <a:effectLst/>
                <a:latin typeface="+mn-lt"/>
                <a:ea typeface="+mn-ea"/>
                <a:cs typeface="+mn-cs"/>
              </a:rPr>
              <a:t>餘所大專院校組成，每年購置美加地區博碩士論文資料庫</a:t>
            </a:r>
            <a:r>
              <a:rPr lang="en-US" altLang="zh-TW" sz="1200" b="0" i="0" kern="1200" dirty="0" smtClean="0">
                <a:solidFill>
                  <a:schemeClr val="tx1"/>
                </a:solidFill>
                <a:effectLst/>
                <a:latin typeface="+mn-lt"/>
                <a:ea typeface="+mn-ea"/>
                <a:cs typeface="+mn-cs"/>
                <a:hlinkClick r:id="rId3"/>
              </a:rPr>
              <a:t>PQDT</a:t>
            </a:r>
            <a:r>
              <a:rPr lang="zh-TW" altLang="en-US" sz="1200" b="0" i="0" kern="1200" dirty="0" smtClean="0">
                <a:solidFill>
                  <a:schemeClr val="tx1"/>
                </a:solidFill>
                <a:effectLst/>
                <a:latin typeface="+mn-lt"/>
                <a:ea typeface="+mn-ea"/>
                <a:cs typeface="+mn-cs"/>
                <a:hlinkClick r:id="rId3"/>
              </a:rPr>
              <a:t>（</a:t>
            </a:r>
            <a:r>
              <a:rPr lang="en-US" altLang="zh-TW" sz="1200" b="0" i="0" kern="1200" dirty="0" err="1" smtClean="0">
                <a:solidFill>
                  <a:schemeClr val="tx1"/>
                </a:solidFill>
                <a:effectLst/>
                <a:latin typeface="+mn-lt"/>
                <a:ea typeface="+mn-ea"/>
                <a:cs typeface="+mn-cs"/>
                <a:hlinkClick r:id="rId3"/>
              </a:rPr>
              <a:t>ProQuest</a:t>
            </a:r>
            <a:r>
              <a:rPr lang="en-US" altLang="zh-TW" sz="1200" b="0" i="0" kern="1200" dirty="0" smtClean="0">
                <a:solidFill>
                  <a:schemeClr val="tx1"/>
                </a:solidFill>
                <a:effectLst/>
                <a:latin typeface="+mn-lt"/>
                <a:ea typeface="+mn-ea"/>
                <a:cs typeface="+mn-cs"/>
                <a:hlinkClick r:id="rId3"/>
              </a:rPr>
              <a:t> Dissertations &amp; Theses</a:t>
            </a:r>
            <a:r>
              <a:rPr lang="zh-TW" altLang="en-US" sz="1200" b="0" i="0" kern="1200" dirty="0" smtClean="0">
                <a:solidFill>
                  <a:schemeClr val="tx1"/>
                </a:solidFill>
                <a:effectLst/>
                <a:latin typeface="+mn-lt"/>
                <a:ea typeface="+mn-ea"/>
                <a:cs typeface="+mn-cs"/>
                <a:hlinkClick r:id="rId3"/>
              </a:rPr>
              <a:t>）</a:t>
            </a:r>
            <a:r>
              <a:rPr lang="zh-TW" altLang="en-US" sz="1200" b="0" i="0" kern="1200" dirty="0" smtClean="0">
                <a:solidFill>
                  <a:schemeClr val="tx1"/>
                </a:solidFill>
                <a:effectLst/>
                <a:latin typeface="+mn-lt"/>
                <a:ea typeface="+mn-ea"/>
                <a:cs typeface="+mn-cs"/>
              </a:rPr>
              <a:t>中的 </a:t>
            </a:r>
            <a:r>
              <a:rPr lang="en-US" altLang="zh-TW" sz="1200" b="0" i="0" kern="1200" dirty="0" smtClean="0">
                <a:solidFill>
                  <a:schemeClr val="tx1"/>
                </a:solidFill>
                <a:effectLst/>
                <a:latin typeface="+mn-lt"/>
                <a:ea typeface="+mn-ea"/>
                <a:cs typeface="+mn-cs"/>
              </a:rPr>
              <a:t>PDF </a:t>
            </a:r>
            <a:r>
              <a:rPr lang="zh-TW" altLang="en-US" sz="1200" b="0" i="0" kern="1200" dirty="0" smtClean="0">
                <a:solidFill>
                  <a:schemeClr val="tx1"/>
                </a:solidFill>
                <a:effectLst/>
                <a:latin typeface="+mn-lt"/>
                <a:ea typeface="+mn-ea"/>
                <a:cs typeface="+mn-cs"/>
              </a:rPr>
              <a:t>全文，置於「</a:t>
            </a:r>
            <a:r>
              <a:rPr lang="zh-TW" altLang="en-US" sz="1200" b="0" i="0" kern="1200" dirty="0" smtClean="0">
                <a:solidFill>
                  <a:schemeClr val="tx1"/>
                </a:solidFill>
                <a:effectLst/>
                <a:latin typeface="+mn-lt"/>
                <a:ea typeface="+mn-ea"/>
                <a:cs typeface="+mn-cs"/>
                <a:hlinkClick r:id="rId4"/>
              </a:rPr>
              <a:t>數位化論文典藏聯盟資料庫</a:t>
            </a:r>
            <a:r>
              <a:rPr lang="zh-TW" altLang="en-US" sz="1200" b="0" i="0" kern="1200" dirty="0" smtClean="0">
                <a:solidFill>
                  <a:schemeClr val="tx1"/>
                </a:solidFill>
                <a:effectLst/>
                <a:latin typeface="+mn-lt"/>
                <a:ea typeface="+mn-ea"/>
                <a:cs typeface="+mn-cs"/>
              </a:rPr>
              <a:t>」中，供聯盟成員永久共享，迄今已典藏近 </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萬餘篇全文，是取得國外學位論文的重要管道。</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29</a:t>
            </a:fld>
            <a:endParaRPr lang="zh-TW" altLang="en-US"/>
          </a:p>
        </p:txBody>
      </p:sp>
    </p:spTree>
    <p:extLst>
      <p:ext uri="{BB962C8B-B14F-4D97-AF65-F5344CB8AC3E}">
        <p14:creationId xmlns:p14="http://schemas.microsoft.com/office/powerpoint/2010/main" val="2719400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atin typeface="+mn-ea"/>
                <a:ea typeface="+mn-ea"/>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mn-ea"/>
                <a:ea typeface="+mn-ea"/>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799634"/>
          </a:xfrm>
          <a:prstGeom prst="rect">
            <a:avLst/>
          </a:prstGeom>
        </p:spPr>
      </p:pic>
    </p:spTree>
    <p:extLst>
      <p:ext uri="{BB962C8B-B14F-4D97-AF65-F5344CB8AC3E}">
        <p14:creationId xmlns:p14="http://schemas.microsoft.com/office/powerpoint/2010/main" val="106698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3735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7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30535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9144000" cy="479963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0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4972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68096"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編輯母片文字樣式</a:t>
            </a:r>
          </a:p>
        </p:txBody>
      </p:sp>
      <p:sp>
        <p:nvSpPr>
          <p:cNvPr id="6" name="Content Placeholder 5"/>
          <p:cNvSpPr>
            <a:spLocks noGrp="1"/>
          </p:cNvSpPr>
          <p:nvPr>
            <p:ph sz="quarter" idx="4"/>
          </p:nvPr>
        </p:nvSpPr>
        <p:spPr>
          <a:xfrm>
            <a:off x="4491990"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956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82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976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327361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9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346223"/>
            <a:ext cx="7290054"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098964"/>
            <a:ext cx="7290055" cy="4210396"/>
          </a:xfrm>
          <a:prstGeom prst="rect">
            <a:avLst/>
          </a:prstGeom>
        </p:spPr>
        <p:txBody>
          <a:bodyPr vert="horz" lIns="45720" tIns="45720" rIns="4572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413750" y="6583680"/>
            <a:ext cx="730250" cy="274320"/>
          </a:xfrm>
          <a:prstGeom prst="rect">
            <a:avLst/>
          </a:prstGeom>
        </p:spPr>
        <p:txBody>
          <a:bodyPr vert="horz" lIns="91440" tIns="45720" rIns="91440" bIns="45720" rtlCol="0" anchor="ctr"/>
          <a:lstStyle>
            <a:lvl1pPr algn="r">
              <a:defRPr sz="1200">
                <a:solidFill>
                  <a:schemeClr val="tx1">
                    <a:lumMod val="95000"/>
                    <a:lumOff val="5000"/>
                  </a:schemeClr>
                </a:solidFill>
                <a:latin typeface="+mj-lt"/>
              </a:defRPr>
            </a:lvl1pPr>
          </a:lstStyle>
          <a:p>
            <a:fld id="{D57F1E4F-1CFF-5643-939E-02111984F565}" type="slidenum">
              <a:rPr lang="en-US" smtClean="0"/>
              <a:pPr/>
              <a:t>‹#›</a:t>
            </a:fld>
            <a:endParaRPr lang="en-US" dirty="0"/>
          </a:p>
        </p:txBody>
      </p:sp>
      <p:cxnSp>
        <p:nvCxnSpPr>
          <p:cNvPr id="7" name="Straight Connector 6"/>
          <p:cNvCxnSpPr/>
          <p:nvPr/>
        </p:nvCxnSpPr>
        <p:spPr>
          <a:xfrm flipV="1">
            <a:off x="571500" y="587331"/>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928022" y="0"/>
            <a:ext cx="2215978" cy="553995"/>
          </a:xfrm>
          <a:prstGeom prst="rect">
            <a:avLst/>
          </a:prstGeom>
        </p:spPr>
      </p:pic>
    </p:spTree>
    <p:extLst>
      <p:ext uri="{BB962C8B-B14F-4D97-AF65-F5344CB8AC3E}">
        <p14:creationId xmlns:p14="http://schemas.microsoft.com/office/powerpoint/2010/main" val="259786431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lib.nkmu.edu.tw/lib/inter_coop1.ph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lib.nkmu.edu.tw/lib/inter_coop1_2.php"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7.jpe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U6bmsArsj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lia.glis.ntnu.edu.tw/LIS17/LIS17.html" TargetMode="External"/><Relationship Id="rId2" Type="http://schemas.openxmlformats.org/officeDocument/2006/relationships/hyperlink" Target="http://forums.chinatimes.com/report/campus/htm/96022601.ht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320306"/>
            <a:ext cx="6285383" cy="956815"/>
          </a:xfrm>
        </p:spPr>
        <p:txBody>
          <a:bodyPr>
            <a:noAutofit/>
          </a:bodyPr>
          <a:lstStyle/>
          <a:p>
            <a:r>
              <a:rPr lang="zh-TW" altLang="en-US" sz="4800" b="1" dirty="0"/>
              <a:t>航管</a:t>
            </a:r>
            <a:r>
              <a:rPr lang="zh-TW" altLang="en-US" sz="4800" b="1" dirty="0" smtClean="0"/>
              <a:t>所</a:t>
            </a:r>
            <a:r>
              <a:rPr lang="en-US" altLang="zh-TW" sz="4800" b="1" dirty="0"/>
              <a:t/>
            </a:r>
            <a:br>
              <a:rPr lang="en-US" altLang="zh-TW" sz="4800" b="1" dirty="0"/>
            </a:br>
            <a:r>
              <a:rPr lang="zh-TW" altLang="en-US" sz="4800" b="1" dirty="0"/>
              <a:t>圖書資源使用指引</a:t>
            </a:r>
          </a:p>
        </p:txBody>
      </p:sp>
      <p:sp>
        <p:nvSpPr>
          <p:cNvPr id="9" name="副標題 2"/>
          <p:cNvSpPr txBox="1">
            <a:spLocks/>
          </p:cNvSpPr>
          <p:nvPr/>
        </p:nvSpPr>
        <p:spPr>
          <a:xfrm>
            <a:off x="6889777" y="6266104"/>
            <a:ext cx="2119143" cy="373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S Gothic" panose="020B0609070205080204" pitchFamily="49" charset="-128"/>
                <a:ea typeface="MS Gothic" panose="020B0609070205080204" pitchFamily="49" charset="-128"/>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zh-TW" altLang="en-US" sz="1600" dirty="0" smtClean="0">
                <a:latin typeface="微軟正黑體" panose="020B0604030504040204" pitchFamily="34" charset="-120"/>
                <a:ea typeface="微軟正黑體" panose="020B0604030504040204" pitchFamily="34" charset="-120"/>
              </a:rPr>
              <a:t>更新日期：</a:t>
            </a:r>
            <a:r>
              <a:rPr lang="en-US" altLang="zh-TW" sz="1600" dirty="0" smtClean="0">
                <a:latin typeface="微軟正黑體" panose="020B0604030504040204" pitchFamily="34" charset="-120"/>
                <a:ea typeface="微軟正黑體" panose="020B0604030504040204" pitchFamily="34" charset="-120"/>
              </a:rPr>
              <a:t>104.9.9</a:t>
            </a:r>
            <a:endParaRPr lang="zh-TW" altLang="en-US" sz="1600"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D57F1E4F-1CFF-5643-939E-02111984F565}" type="slidenum">
              <a:rPr lang="en-US" smtClean="0"/>
              <a:t>1</a:t>
            </a:fld>
            <a:endParaRPr lang="en-US" dirty="0"/>
          </a:p>
        </p:txBody>
      </p:sp>
      <p:sp>
        <p:nvSpPr>
          <p:cNvPr id="5" name="文字方塊 4"/>
          <p:cNvSpPr txBox="1"/>
          <p:nvPr/>
        </p:nvSpPr>
        <p:spPr>
          <a:xfrm>
            <a:off x="6284643" y="5376724"/>
            <a:ext cx="2061783" cy="677108"/>
          </a:xfrm>
          <a:prstGeom prst="rect">
            <a:avLst/>
          </a:prstGeom>
          <a:noFill/>
        </p:spPr>
        <p:txBody>
          <a:bodyPr wrap="none" rtlCol="0">
            <a:spAutoFit/>
          </a:bodyPr>
          <a:lstStyle/>
          <a:p>
            <a:r>
              <a:rPr lang="zh-TW" altLang="en-US" sz="2000" b="1" dirty="0" smtClean="0"/>
              <a:t>主講人：楊雅喬</a:t>
            </a:r>
            <a:endParaRPr lang="en-US" altLang="zh-TW" sz="2000" b="1" dirty="0" smtClean="0"/>
          </a:p>
          <a:p>
            <a:r>
              <a:rPr lang="en-US" altLang="zh-TW" dirty="0"/>
              <a:t> </a:t>
            </a:r>
            <a:r>
              <a:rPr lang="en-US" altLang="zh-TW" dirty="0" smtClean="0"/>
              <a:t>               #22217</a:t>
            </a:r>
          </a:p>
        </p:txBody>
      </p:sp>
    </p:spTree>
    <p:extLst>
      <p:ext uri="{BB962C8B-B14F-4D97-AF65-F5344CB8AC3E}">
        <p14:creationId xmlns:p14="http://schemas.microsoft.com/office/powerpoint/2010/main" val="321023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如何找紙</a:t>
            </a:r>
            <a:r>
              <a:rPr lang="zh-TW" altLang="en-US" b="1" dirty="0"/>
              <a:t>本書</a:t>
            </a:r>
            <a:endParaRPr lang="zh-TW"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0182" y="1622651"/>
            <a:ext cx="8604000" cy="4939200"/>
          </a:xfrm>
          <a:ln w="28575">
            <a:solidFill>
              <a:schemeClr val="accent1"/>
            </a:solidFill>
          </a:ln>
        </p:spPr>
      </p:pic>
      <p:sp>
        <p:nvSpPr>
          <p:cNvPr id="6" name="投影片編號版面配置區 5"/>
          <p:cNvSpPr>
            <a:spLocks noGrp="1"/>
          </p:cNvSpPr>
          <p:nvPr>
            <p:ph type="sldNum" sz="quarter" idx="12"/>
          </p:nvPr>
        </p:nvSpPr>
        <p:spPr/>
        <p:txBody>
          <a:bodyPr/>
          <a:lstStyle/>
          <a:p>
            <a:fld id="{D57F1E4F-1CFF-5643-939E-02111984F565}" type="slidenum">
              <a:rPr lang="en-US" smtClean="0"/>
              <a:t>10</a:t>
            </a:fld>
            <a:endParaRPr lang="en-US" dirty="0"/>
          </a:p>
        </p:txBody>
      </p:sp>
      <p:sp>
        <p:nvSpPr>
          <p:cNvPr id="10" name="矩形 9"/>
          <p:cNvSpPr/>
          <p:nvPr/>
        </p:nvSpPr>
        <p:spPr>
          <a:xfrm>
            <a:off x="290182" y="2756950"/>
            <a:ext cx="1102506" cy="2914442"/>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矩形圖說文字 10"/>
          <p:cNvSpPr/>
          <p:nvPr/>
        </p:nvSpPr>
        <p:spPr>
          <a:xfrm>
            <a:off x="1728830" y="4861815"/>
            <a:ext cx="3162659" cy="636872"/>
          </a:xfrm>
          <a:prstGeom prst="wedgeRectCallout">
            <a:avLst>
              <a:gd name="adj1" fmla="val -60131"/>
              <a:gd name="adj2" fmla="val -36327"/>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可自由設定查詢欄位及範圍</a:t>
            </a:r>
            <a:endParaRPr lang="en-US" altLang="zh-TW" b="1" dirty="0" smtClean="0">
              <a:solidFill>
                <a:srgbClr val="FF0066"/>
              </a:solidFill>
              <a:latin typeface="Noto Sans CJK TC Regular" pitchFamily="34" charset="-120"/>
              <a:ea typeface="Noto Sans CJK TC Regular" pitchFamily="34" charset="-120"/>
            </a:endParaRPr>
          </a:p>
        </p:txBody>
      </p:sp>
      <p:sp>
        <p:nvSpPr>
          <p:cNvPr id="12" name="矩形 11"/>
          <p:cNvSpPr/>
          <p:nvPr/>
        </p:nvSpPr>
        <p:spPr>
          <a:xfrm>
            <a:off x="1848567" y="2756950"/>
            <a:ext cx="2854817"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圖說文字 12"/>
          <p:cNvSpPr/>
          <p:nvPr/>
        </p:nvSpPr>
        <p:spPr>
          <a:xfrm>
            <a:off x="4891490" y="275695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2721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11</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600" y="713679"/>
            <a:ext cx="8737063" cy="5786274"/>
          </a:xfrm>
          <a:prstGeom prst="rect">
            <a:avLst/>
          </a:prstGeom>
          <a:ln w="28575">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5221995" y="1845839"/>
            <a:ext cx="558339" cy="4569637"/>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 6"/>
          <p:cNvSpPr/>
          <p:nvPr/>
        </p:nvSpPr>
        <p:spPr>
          <a:xfrm>
            <a:off x="5865526" y="1889351"/>
            <a:ext cx="1218319" cy="4526126"/>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矩形圖說文字 7"/>
          <p:cNvSpPr/>
          <p:nvPr/>
        </p:nvSpPr>
        <p:spPr>
          <a:xfrm>
            <a:off x="2143456" y="1032043"/>
            <a:ext cx="3092218" cy="737125"/>
          </a:xfrm>
          <a:prstGeom prst="wedgeRectCallout">
            <a:avLst>
              <a:gd name="adj1" fmla="val 48844"/>
              <a:gd name="adj2" fmla="val 79763"/>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資料類型</a:t>
            </a:r>
            <a:endParaRPr lang="en-US" altLang="zh-TW" b="1" dirty="0" smtClean="0">
              <a:solidFill>
                <a:srgbClr val="FF0066"/>
              </a:solidFill>
              <a:latin typeface="Noto Sans CJK TC Regular" pitchFamily="34" charset="-120"/>
              <a:ea typeface="Noto Sans CJK TC Regular" pitchFamily="34" charset="-120"/>
            </a:endParaRPr>
          </a:p>
          <a:p>
            <a:pPr algn="ctr"/>
            <a:r>
              <a:rPr lang="zh-TW" altLang="en-US" sz="1600" dirty="0" smtClean="0">
                <a:solidFill>
                  <a:srgbClr val="FF0066"/>
                </a:solidFill>
                <a:latin typeface="Noto Sans CJK TC Regular" pitchFamily="34" charset="-120"/>
                <a:ea typeface="Noto Sans CJK TC Regular" pitchFamily="34" charset="-120"/>
              </a:rPr>
              <a:t>圖書</a:t>
            </a:r>
            <a:r>
              <a:rPr lang="zh-TW" altLang="en-US" sz="1600" dirty="0">
                <a:solidFill>
                  <a:srgbClr val="FF0066"/>
                </a:solidFill>
                <a:latin typeface="Noto Sans CJK TC Regular" pitchFamily="34" charset="-120"/>
                <a:ea typeface="Noto Sans CJK TC Regular" pitchFamily="34" charset="-120"/>
              </a:rPr>
              <a:t>、期刊</a:t>
            </a:r>
            <a:r>
              <a:rPr lang="zh-TW" altLang="en-US" sz="1600" dirty="0" smtClean="0">
                <a:solidFill>
                  <a:srgbClr val="FF0066"/>
                </a:solidFill>
                <a:latin typeface="Noto Sans CJK TC Regular" pitchFamily="34" charset="-120"/>
                <a:ea typeface="Noto Sans CJK TC Regular" pitchFamily="34" charset="-120"/>
              </a:rPr>
              <a:t>、電子書、影音資料</a:t>
            </a:r>
            <a:endParaRPr lang="en-US" altLang="zh-TW" sz="1600" dirty="0" smtClean="0">
              <a:solidFill>
                <a:srgbClr val="FF0066"/>
              </a:solidFill>
              <a:latin typeface="Noto Sans CJK TC Regular" pitchFamily="34" charset="-120"/>
              <a:ea typeface="Noto Sans CJK TC Regular" pitchFamily="34" charset="-120"/>
            </a:endParaRPr>
          </a:p>
        </p:txBody>
      </p:sp>
      <p:sp>
        <p:nvSpPr>
          <p:cNvPr id="9" name="矩形圖說文字 8"/>
          <p:cNvSpPr/>
          <p:nvPr/>
        </p:nvSpPr>
        <p:spPr>
          <a:xfrm>
            <a:off x="5956399" y="888470"/>
            <a:ext cx="2822476" cy="737125"/>
          </a:xfrm>
          <a:prstGeom prst="wedgeRectCallout">
            <a:avLst>
              <a:gd name="adj1" fmla="val -41357"/>
              <a:gd name="adj2" fmla="val 83297"/>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solidFill>
                  <a:srgbClr val="FF781D"/>
                </a:solidFill>
                <a:latin typeface="Noto Sans CJK TC Regular" pitchFamily="34" charset="-120"/>
                <a:ea typeface="Noto Sans CJK TC Regular" pitchFamily="34" charset="-120"/>
              </a:rPr>
              <a:t>館藏地</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總冊數</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已外借</a:t>
            </a:r>
            <a:r>
              <a:rPr lang="en-US" altLang="zh-TW" b="1" dirty="0" smtClean="0">
                <a:solidFill>
                  <a:srgbClr val="FF781D"/>
                </a:solidFill>
                <a:latin typeface="Noto Sans CJK TC Regular" pitchFamily="34" charset="-120"/>
                <a:ea typeface="Noto Sans CJK TC Regular" pitchFamily="34" charset="-120"/>
              </a:rPr>
              <a:t>)</a:t>
            </a:r>
          </a:p>
          <a:p>
            <a:pPr algn="ctr"/>
            <a:r>
              <a:rPr lang="zh-TW" altLang="en-US" sz="1600" dirty="0" smtClean="0">
                <a:solidFill>
                  <a:srgbClr val="FF781D"/>
                </a:solidFill>
                <a:latin typeface="Noto Sans CJK TC Regular" pitchFamily="34" charset="-120"/>
                <a:ea typeface="Noto Sans CJK TC Regular" pitchFamily="34" charset="-120"/>
              </a:rPr>
              <a:t>點選</a:t>
            </a:r>
            <a:r>
              <a:rPr lang="zh-TW" altLang="en-US" sz="1600" dirty="0">
                <a:solidFill>
                  <a:srgbClr val="FF781D"/>
                </a:solidFill>
                <a:latin typeface="Noto Sans CJK TC Regular" pitchFamily="34" charset="-120"/>
                <a:ea typeface="Noto Sans CJK TC Regular" pitchFamily="34" charset="-120"/>
              </a:rPr>
              <a:t>可查詢詳細館藏</a:t>
            </a:r>
            <a:r>
              <a:rPr lang="zh-TW" altLang="en-US" sz="1600" dirty="0" smtClean="0">
                <a:solidFill>
                  <a:srgbClr val="FF781D"/>
                </a:solidFill>
                <a:latin typeface="Noto Sans CJK TC Regular" pitchFamily="34" charset="-120"/>
                <a:ea typeface="Noto Sans CJK TC Regular" pitchFamily="34" charset="-120"/>
              </a:rPr>
              <a:t>資訊</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055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如何找電子書</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12</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0176" y="1593216"/>
            <a:ext cx="8777706" cy="4941399"/>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840218" y="4413335"/>
            <a:ext cx="8147664" cy="593565"/>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圖說文字 6"/>
          <p:cNvSpPr/>
          <p:nvPr/>
        </p:nvSpPr>
        <p:spPr>
          <a:xfrm>
            <a:off x="4229851" y="5354765"/>
            <a:ext cx="4590764" cy="794020"/>
          </a:xfrm>
          <a:prstGeom prst="wedgeRectCallout">
            <a:avLst>
              <a:gd name="adj1" fmla="val -42976"/>
              <a:gd name="adj2" fmla="val -91159"/>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588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p:cNvPicPr>
          <p:nvPr/>
        </p:nvPicPr>
        <p:blipFill>
          <a:blip r:embed="rId2">
            <a:extLst>
              <a:ext uri="{28A0092B-C50C-407E-A947-70E740481C1C}">
                <a14:useLocalDpi xmlns:a14="http://schemas.microsoft.com/office/drawing/2010/main" val="0"/>
              </a:ext>
            </a:extLst>
          </a:blip>
          <a:stretch>
            <a:fillRect/>
          </a:stretch>
        </p:blipFill>
        <p:spPr>
          <a:xfrm>
            <a:off x="172520" y="1530966"/>
            <a:ext cx="8694000" cy="5061600"/>
          </a:xfrm>
          <a:prstGeom prst="rect">
            <a:avLst/>
          </a:prstGeom>
        </p:spPr>
      </p:pic>
      <p:sp>
        <p:nvSpPr>
          <p:cNvPr id="3" name="標題 2"/>
          <p:cNvSpPr>
            <a:spLocks noGrp="1"/>
          </p:cNvSpPr>
          <p:nvPr>
            <p:ph type="title"/>
          </p:nvPr>
        </p:nvSpPr>
        <p:spPr/>
        <p:txBody>
          <a:bodyPr/>
          <a:lstStyle/>
          <a:p>
            <a:r>
              <a:rPr lang="zh-TW" altLang="en-US" b="1" dirty="0" smtClean="0"/>
              <a:t>如何找紙本期刊</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13</a:t>
            </a:fld>
            <a:endParaRPr lang="en-US" dirty="0"/>
          </a:p>
        </p:txBody>
      </p:sp>
      <p:sp>
        <p:nvSpPr>
          <p:cNvPr id="10" name="矩形 9"/>
          <p:cNvSpPr/>
          <p:nvPr/>
        </p:nvSpPr>
        <p:spPr>
          <a:xfrm>
            <a:off x="1514476" y="2701848"/>
            <a:ext cx="2929107" cy="49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2520" y="4992745"/>
            <a:ext cx="724627" cy="959481"/>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矩形圖說文字 11"/>
          <p:cNvSpPr/>
          <p:nvPr/>
        </p:nvSpPr>
        <p:spPr>
          <a:xfrm>
            <a:off x="1177103" y="4992745"/>
            <a:ext cx="1932146" cy="704863"/>
          </a:xfrm>
          <a:prstGeom prst="wedgeRectCallout">
            <a:avLst>
              <a:gd name="adj1" fmla="val -62373"/>
              <a:gd name="adj2" fmla="val 37472"/>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solidFill>
                  <a:srgbClr val="FF3399"/>
                </a:solidFill>
                <a:latin typeface="Noto Sans CJK TC Regular" pitchFamily="34" charset="-120"/>
                <a:ea typeface="Noto Sans CJK TC Regular" pitchFamily="34" charset="-120"/>
              </a:rPr>
              <a:t>查詢</a:t>
            </a:r>
            <a:r>
              <a:rPr lang="zh-TW" altLang="en-US" b="1" dirty="0" smtClean="0">
                <a:solidFill>
                  <a:srgbClr val="FF3399"/>
                </a:solidFill>
                <a:latin typeface="Noto Sans CJK TC Regular" pitchFamily="34" charset="-120"/>
                <a:ea typeface="Noto Sans CJK TC Regular" pitchFamily="34" charset="-120"/>
              </a:rPr>
              <a:t>範圍選擇</a:t>
            </a:r>
            <a:endParaRPr lang="en-US" altLang="zh-TW" b="1" dirty="0" smtClean="0">
              <a:solidFill>
                <a:srgbClr val="FF3399"/>
              </a:solidFill>
              <a:latin typeface="Noto Sans CJK TC Regular" pitchFamily="34" charset="-120"/>
              <a:ea typeface="Noto Sans CJK TC Regular" pitchFamily="34" charset="-120"/>
            </a:endParaRPr>
          </a:p>
          <a:p>
            <a:pPr algn="ctr"/>
            <a:r>
              <a:rPr lang="zh-TW" altLang="en-US" b="1" dirty="0" smtClean="0">
                <a:solidFill>
                  <a:srgbClr val="FF3399"/>
                </a:solidFill>
                <a:latin typeface="Noto Sans CJK TC Regular" pitchFamily="34" charset="-120"/>
                <a:ea typeface="Noto Sans CJK TC Regular" pitchFamily="34" charset="-120"/>
              </a:rPr>
              <a:t>「</a:t>
            </a:r>
            <a:r>
              <a:rPr lang="zh-TW" altLang="en-US" b="1" u="sng" dirty="0" smtClean="0">
                <a:solidFill>
                  <a:srgbClr val="FF3399"/>
                </a:solidFill>
                <a:latin typeface="Noto Sans CJK TC Regular" pitchFamily="34" charset="-120"/>
                <a:ea typeface="Noto Sans CJK TC Regular" pitchFamily="34" charset="-120"/>
              </a:rPr>
              <a:t>期刊資料</a:t>
            </a:r>
            <a:r>
              <a:rPr lang="zh-TW" altLang="en-US" b="1" dirty="0" smtClean="0">
                <a:solidFill>
                  <a:srgbClr val="FF3399"/>
                </a:solidFill>
                <a:latin typeface="Noto Sans CJK TC Regular" pitchFamily="34" charset="-120"/>
                <a:ea typeface="Noto Sans CJK TC Regular" pitchFamily="34" charset="-120"/>
              </a:rPr>
              <a:t>」</a:t>
            </a:r>
            <a:endParaRPr lang="en-US" altLang="zh-TW" b="1" dirty="0" smtClean="0">
              <a:solidFill>
                <a:srgbClr val="FF3399"/>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337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14</a:t>
            </a:fld>
            <a:endParaRPr lang="en-US" dirty="0"/>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2752" b="6156"/>
          <a:stretch/>
        </p:blipFill>
        <p:spPr bwMode="auto">
          <a:xfrm>
            <a:off x="211385" y="646922"/>
            <a:ext cx="8734054" cy="593675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1858060" y="5062653"/>
            <a:ext cx="6404994" cy="528163"/>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圖說文字 6"/>
          <p:cNvSpPr/>
          <p:nvPr/>
        </p:nvSpPr>
        <p:spPr>
          <a:xfrm>
            <a:off x="4493941" y="5748497"/>
            <a:ext cx="4120921" cy="704863"/>
          </a:xfrm>
          <a:prstGeom prst="wedgeRectCallout">
            <a:avLst>
              <a:gd name="adj1" fmla="val -39030"/>
              <a:gd name="adj2" fmla="val -71761"/>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smtClean="0">
                <a:solidFill>
                  <a:srgbClr val="FF3399"/>
                </a:solidFill>
                <a:latin typeface="Noto Sans CJK TC Regular" pitchFamily="34" charset="-120"/>
                <a:ea typeface="Noto Sans CJK TC Regular" pitchFamily="34" charset="-120"/>
              </a:rPr>
              <a:t>圖書館收藏的卷期，若「</a:t>
            </a:r>
            <a:r>
              <a:rPr lang="en-US" altLang="zh-TW" b="1" dirty="0" smtClean="0">
                <a:solidFill>
                  <a:srgbClr val="FF3399"/>
                </a:solidFill>
                <a:latin typeface="Noto Sans CJK TC Regular" pitchFamily="34" charset="-120"/>
                <a:ea typeface="Noto Sans CJK TC Regular" pitchFamily="34" charset="-120"/>
              </a:rPr>
              <a:t>-</a:t>
            </a:r>
            <a:r>
              <a:rPr lang="zh-TW" altLang="en-US" b="1" dirty="0" smtClean="0">
                <a:solidFill>
                  <a:srgbClr val="FF3399"/>
                </a:solidFill>
                <a:latin typeface="Noto Sans CJK TC Regular" pitchFamily="34" charset="-120"/>
                <a:ea typeface="Noto Sans CJK TC Regular" pitchFamily="34" charset="-120"/>
              </a:rPr>
              <a:t>」之後沒有顯示期數，表示該刊持續收錄中</a:t>
            </a:r>
            <a:endParaRPr lang="en-US" altLang="zh-TW" b="1" dirty="0" smtClean="0">
              <a:solidFill>
                <a:srgbClr val="FF3399"/>
              </a:solidFill>
              <a:latin typeface="Noto Sans CJK TC Regular" pitchFamily="34" charset="-120"/>
              <a:ea typeface="Noto Sans CJK TC Regular" pitchFamily="34" charset="-120"/>
            </a:endParaRPr>
          </a:p>
        </p:txBody>
      </p:sp>
      <p:sp>
        <p:nvSpPr>
          <p:cNvPr id="9" name="矩形 8"/>
          <p:cNvSpPr/>
          <p:nvPr/>
        </p:nvSpPr>
        <p:spPr>
          <a:xfrm>
            <a:off x="1078580" y="2713457"/>
            <a:ext cx="4686600" cy="330826"/>
          </a:xfrm>
          <a:prstGeom prst="rect">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矩形圖說文字 9"/>
          <p:cNvSpPr/>
          <p:nvPr/>
        </p:nvSpPr>
        <p:spPr>
          <a:xfrm>
            <a:off x="4413123" y="3289227"/>
            <a:ext cx="4590764" cy="794020"/>
          </a:xfrm>
          <a:prstGeom prst="wedgeRectCallout">
            <a:avLst>
              <a:gd name="adj1" fmla="val -38118"/>
              <a:gd name="adj2" fmla="val -79924"/>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0453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5" y="1581611"/>
            <a:ext cx="8526484" cy="4819317"/>
          </a:xfrm>
          <a:prstGeom prst="rect">
            <a:avLst/>
          </a:prstGeom>
        </p:spPr>
      </p:pic>
      <p:sp>
        <p:nvSpPr>
          <p:cNvPr id="2" name="標題 1"/>
          <p:cNvSpPr>
            <a:spLocks noGrp="1"/>
          </p:cNvSpPr>
          <p:nvPr>
            <p:ph type="title"/>
          </p:nvPr>
        </p:nvSpPr>
        <p:spPr/>
        <p:txBody>
          <a:bodyPr/>
          <a:lstStyle/>
          <a:p>
            <a:r>
              <a:rPr lang="zh-TW" altLang="en-US" b="1" dirty="0" smtClean="0"/>
              <a:t>如何找電子期刊</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15</a:t>
            </a:fld>
            <a:endParaRPr lang="en-US" dirty="0"/>
          </a:p>
        </p:txBody>
      </p:sp>
      <p:sp>
        <p:nvSpPr>
          <p:cNvPr id="9" name="矩形 8"/>
          <p:cNvSpPr/>
          <p:nvPr/>
        </p:nvSpPr>
        <p:spPr>
          <a:xfrm>
            <a:off x="851242" y="3723849"/>
            <a:ext cx="1393195" cy="2617573"/>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圖說文字 9"/>
          <p:cNvSpPr/>
          <p:nvPr/>
        </p:nvSpPr>
        <p:spPr>
          <a:xfrm>
            <a:off x="2468557" y="4077028"/>
            <a:ext cx="1245174" cy="465872"/>
          </a:xfrm>
          <a:prstGeom prst="wedgeRectCallout">
            <a:avLst>
              <a:gd name="adj1" fmla="val -65713"/>
              <a:gd name="adj2" fmla="val 74296"/>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期刊名稱</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401330" y="2658390"/>
            <a:ext cx="4965726" cy="42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63002" y="2159464"/>
            <a:ext cx="706581" cy="2597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cxnSp>
        <p:nvCxnSpPr>
          <p:cNvPr id="12" name="直線單箭頭接點 11"/>
          <p:cNvCxnSpPr/>
          <p:nvPr/>
        </p:nvCxnSpPr>
        <p:spPr>
          <a:xfrm>
            <a:off x="1216292" y="2426046"/>
            <a:ext cx="0" cy="232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1597" y="2830456"/>
            <a:ext cx="800219" cy="276999"/>
          </a:xfrm>
          <a:prstGeom prst="rect">
            <a:avLst/>
          </a:prstGeom>
          <a:noFill/>
        </p:spPr>
        <p:txBody>
          <a:bodyPr wrap="none" rtlCol="0">
            <a:spAutoFit/>
          </a:bodyPr>
          <a:lstStyle/>
          <a:p>
            <a:r>
              <a:rPr lang="zh-TW" altLang="en-US" sz="1200" b="1" dirty="0" smtClean="0">
                <a:solidFill>
                  <a:srgbClr val="FF0000"/>
                </a:solidFill>
              </a:rPr>
              <a:t>環境工程</a:t>
            </a:r>
            <a:endParaRPr lang="zh-TW" altLang="en-US" sz="1200" b="1" dirty="0">
              <a:solidFill>
                <a:srgbClr val="FF0000"/>
              </a:solidFill>
            </a:endParaRPr>
          </a:p>
        </p:txBody>
      </p:sp>
    </p:spTree>
    <p:extLst>
      <p:ext uri="{BB962C8B-B14F-4D97-AF65-F5344CB8AC3E}">
        <p14:creationId xmlns:p14="http://schemas.microsoft.com/office/powerpoint/2010/main" val="29785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58571" y="453884"/>
            <a:ext cx="7290054" cy="853927"/>
          </a:xfrm>
        </p:spPr>
        <p:txBody>
          <a:bodyPr>
            <a:normAutofit/>
          </a:bodyPr>
          <a:lstStyle/>
          <a:p>
            <a:pPr>
              <a:lnSpc>
                <a:spcPts val="5000"/>
              </a:lnSpc>
            </a:pPr>
            <a:r>
              <a:rPr lang="zh-TW" altLang="en-US" b="1" dirty="0" smtClean="0"/>
              <a:t>什麼是資料庫？</a:t>
            </a:r>
            <a:endParaRPr lang="zh-TW" altLang="en-US" sz="3600"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16</a:t>
            </a:fld>
            <a:endParaRPr 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291446"/>
              </p:ext>
            </p:extLst>
          </p:nvPr>
        </p:nvGraphicFramePr>
        <p:xfrm>
          <a:off x="337704" y="2032264"/>
          <a:ext cx="8484177" cy="4391727"/>
        </p:xfrm>
        <a:graphic>
          <a:graphicData uri="http://schemas.openxmlformats.org/drawingml/2006/table">
            <a:tbl>
              <a:tblPr firstRow="1" bandRow="1">
                <a:tableStyleId>{5C22544A-7EE6-4342-B048-85BDC9FD1C3A}</a:tableStyleId>
              </a:tblPr>
              <a:tblGrid>
                <a:gridCol w="1522269">
                  <a:extLst>
                    <a:ext uri="{9D8B030D-6E8A-4147-A177-3AD203B41FA5}">
                      <a16:colId xmlns="" xmlns:a16="http://schemas.microsoft.com/office/drawing/2014/main" val="20000"/>
                    </a:ext>
                  </a:extLst>
                </a:gridCol>
                <a:gridCol w="3397827">
                  <a:extLst>
                    <a:ext uri="{9D8B030D-6E8A-4147-A177-3AD203B41FA5}">
                      <a16:colId xmlns="" xmlns:a16="http://schemas.microsoft.com/office/drawing/2014/main" val="20001"/>
                    </a:ext>
                  </a:extLst>
                </a:gridCol>
                <a:gridCol w="3564081">
                  <a:extLst>
                    <a:ext uri="{9D8B030D-6E8A-4147-A177-3AD203B41FA5}">
                      <a16:colId xmlns="" xmlns:a16="http://schemas.microsoft.com/office/drawing/2014/main" val="20002"/>
                    </a:ext>
                  </a:extLst>
                </a:gridCol>
              </a:tblGrid>
              <a:tr h="745652">
                <a:tc>
                  <a:txBody>
                    <a:bodyPr/>
                    <a:lstStyle/>
                    <a:p>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資料庫</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SDOL</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IEL</a:t>
                      </a:r>
                      <a:r>
                        <a:rPr lang="zh-TW" altLang="en-US" sz="18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搜尋引擎</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Google</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Bing</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0"/>
                  </a:ext>
                </a:extLst>
              </a:tr>
              <a:tr h="1501243">
                <a:tc>
                  <a:txBody>
                    <a:bodyPr/>
                    <a:lstStyle/>
                    <a:p>
                      <a:pPr algn="ctr"/>
                      <a:r>
                        <a:rPr lang="zh-TW" altLang="en-US" sz="1800" b="1" dirty="0" smtClean="0">
                          <a:latin typeface="微軟正黑體" panose="020B0604030504040204" pitchFamily="34" charset="-120"/>
                          <a:ea typeface="微軟正黑體" panose="020B0604030504040204" pitchFamily="34" charset="-120"/>
                        </a:rPr>
                        <a:t>資料種類</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期刊文獻、雜誌文章、報紙資源、會議論文、學位論文、電子書</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任何類型資源</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免費學術文獻</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商業網站</a:t>
                      </a:r>
                      <a:r>
                        <a:rPr lang="en-US" altLang="zh-TW" sz="1800" dirty="0" smtClean="0">
                          <a:latin typeface="微軟正黑體" panose="020B0604030504040204" pitchFamily="34" charset="-120"/>
                          <a:ea typeface="微軟正黑體" panose="020B0604030504040204" pitchFamily="34" charset="-120"/>
                        </a:rPr>
                        <a:t>(.com)</a:t>
                      </a:r>
                      <a:r>
                        <a:rPr lang="zh-TW" altLang="en-US" sz="1800" dirty="0" smtClean="0">
                          <a:latin typeface="微軟正黑體" panose="020B0604030504040204" pitchFamily="34" charset="-120"/>
                          <a:ea typeface="微軟正黑體" panose="020B0604030504040204" pitchFamily="34" charset="-120"/>
                        </a:rPr>
                        <a:t>、教育單位網站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edu</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、政府單位網站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gov</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、機構網站</a:t>
                      </a:r>
                      <a:r>
                        <a:rPr lang="en-US" altLang="zh-TW" sz="1800" dirty="0" smtClean="0">
                          <a:latin typeface="微軟正黑體" panose="020B0604030504040204" pitchFamily="34" charset="-120"/>
                          <a:ea typeface="微軟正黑體" panose="020B0604030504040204" pitchFamily="34" charset="-120"/>
                        </a:rPr>
                        <a:t>(.org)</a:t>
                      </a:r>
                      <a:r>
                        <a:rPr lang="zh-TW" altLang="en-US" sz="1800" dirty="0" smtClean="0">
                          <a:latin typeface="微軟正黑體" panose="020B0604030504040204" pitchFamily="34" charset="-120"/>
                          <a:ea typeface="微軟正黑體" panose="020B0604030504040204" pitchFamily="34" charset="-120"/>
                        </a:rPr>
                        <a:t>之資源</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1182633">
                <a:tc>
                  <a:txBody>
                    <a:bodyPr/>
                    <a:lstStyle/>
                    <a:p>
                      <a:pPr algn="ctr"/>
                      <a:r>
                        <a:rPr lang="zh-TW" altLang="en-US" sz="1800" b="1" dirty="0" smtClean="0">
                          <a:latin typeface="微軟正黑體" panose="020B0604030504040204" pitchFamily="34" charset="-120"/>
                          <a:ea typeface="微軟正黑體" panose="020B0604030504040204" pitchFamily="34" charset="-120"/>
                        </a:rPr>
                        <a:t>使用時機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高等教育研究需求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學術研究</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需快速找到具</a:t>
                      </a:r>
                      <a:r>
                        <a:rPr lang="zh-TW" altLang="en-US" sz="1800" b="1" u="sng" dirty="0" smtClean="0">
                          <a:solidFill>
                            <a:srgbClr val="FF0000"/>
                          </a:solidFill>
                          <a:latin typeface="微軟正黑體" panose="020B0604030504040204" pitchFamily="34" charset="-120"/>
                          <a:ea typeface="微軟正黑體" panose="020B0604030504040204" pitchFamily="34" charset="-120"/>
                        </a:rPr>
                        <a:t>可靠性</a:t>
                      </a:r>
                      <a:r>
                        <a:rPr lang="zh-TW" altLang="en-US" sz="1800" dirty="0" smtClean="0">
                          <a:latin typeface="微軟正黑體" panose="020B0604030504040204" pitchFamily="34" charset="-120"/>
                          <a:ea typeface="微軟正黑體" panose="020B0604030504040204" pitchFamily="34" charset="-120"/>
                        </a:rPr>
                        <a:t>資訊時</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休閒需求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一般性檢索</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剛開始進行研究，須對研究主題有</a:t>
                      </a:r>
                      <a:r>
                        <a:rPr lang="zh-TW" altLang="en-US" sz="1800" b="1" u="sng" dirty="0" smtClean="0">
                          <a:solidFill>
                            <a:srgbClr val="FF0000"/>
                          </a:solidFill>
                          <a:latin typeface="微軟正黑體" panose="020B0604030504040204" pitchFamily="34" charset="-120"/>
                          <a:ea typeface="微軟正黑體" panose="020B0604030504040204" pitchFamily="34" charset="-120"/>
                        </a:rPr>
                        <a:t>概括了解</a:t>
                      </a:r>
                      <a:r>
                        <a:rPr lang="zh-TW" altLang="en-US" sz="1800" dirty="0" smtClean="0">
                          <a:latin typeface="微軟正黑體" panose="020B0604030504040204" pitchFamily="34" charset="-120"/>
                          <a:ea typeface="微軟正黑體" panose="020B0604030504040204" pitchFamily="34" charset="-120"/>
                        </a:rPr>
                        <a:t>時</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4341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資料來源</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專家學者</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任何人</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5219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資料可靠性</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經專家學者評定可靠且精確</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無人評定資源準確性</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bl>
          </a:graphicData>
        </a:graphic>
      </p:graphicFrame>
      <p:sp>
        <p:nvSpPr>
          <p:cNvPr id="6" name="文字方塊 5"/>
          <p:cNvSpPr txBox="1"/>
          <p:nvPr/>
        </p:nvSpPr>
        <p:spPr>
          <a:xfrm>
            <a:off x="3914078" y="6433363"/>
            <a:ext cx="5052766" cy="430887"/>
          </a:xfrm>
          <a:prstGeom prst="rect">
            <a:avLst/>
          </a:prstGeom>
          <a:noFill/>
        </p:spPr>
        <p:txBody>
          <a:bodyPr wrap="square" rtlCol="0">
            <a:spAutoFit/>
          </a:bodyPr>
          <a:lstStyle/>
          <a:p>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Han, Y. (</a:t>
            </a:r>
            <a:r>
              <a:rPr lang="en-US" altLang="zh-TW" sz="1050" dirty="0" err="1">
                <a:solidFill>
                  <a:schemeClr val="bg1">
                    <a:lumMod val="50000"/>
                  </a:schemeClr>
                </a:solidFill>
                <a:latin typeface="微軟正黑體" panose="020B0604030504040204" pitchFamily="34" charset="-120"/>
                <a:ea typeface="微軟正黑體" panose="020B0604030504040204" pitchFamily="34" charset="-120"/>
              </a:rPr>
              <a:t>n.d.</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 Research Guides - Google or Library Database? Retrieved </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from http</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guides.library.iit.edu/content.php?pid=55032&amp;sid=1671124</a:t>
            </a:r>
            <a:endParaRPr lang="zh-TW" altLang="zh-TW" sz="105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505076" y="1307811"/>
            <a:ext cx="4476750" cy="584775"/>
          </a:xfrm>
          <a:prstGeom prst="rect">
            <a:avLst/>
          </a:prstGeom>
          <a:noFill/>
        </p:spPr>
        <p:txBody>
          <a:bodyPr wrap="square" rtlCol="0">
            <a:spAutoFit/>
          </a:bodyPr>
          <a:lstStyle/>
          <a:p>
            <a:r>
              <a:rPr lang="en-US" altLang="zh-TW" sz="3200" b="1" dirty="0"/>
              <a:t>Database vs. </a:t>
            </a:r>
            <a:r>
              <a:rPr lang="en-US" altLang="zh-TW" sz="3200" b="1" dirty="0" err="1"/>
              <a:t>google</a:t>
            </a:r>
            <a:endParaRPr lang="zh-TW" altLang="en-US" sz="3200" dirty="0"/>
          </a:p>
        </p:txBody>
      </p:sp>
    </p:spTree>
    <p:extLst>
      <p:ext uri="{BB962C8B-B14F-4D97-AF65-F5344CB8AC3E}">
        <p14:creationId xmlns:p14="http://schemas.microsoft.com/office/powerpoint/2010/main" val="3057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資料庫推薦</a:t>
            </a:r>
          </a:p>
        </p:txBody>
      </p:sp>
      <p:sp>
        <p:nvSpPr>
          <p:cNvPr id="3" name="內容版面配置區 2"/>
          <p:cNvSpPr>
            <a:spLocks noGrp="1"/>
          </p:cNvSpPr>
          <p:nvPr>
            <p:ph idx="1"/>
          </p:nvPr>
        </p:nvSpPr>
        <p:spPr>
          <a:xfrm>
            <a:off x="768096" y="1594624"/>
            <a:ext cx="7615883" cy="4989056"/>
          </a:xfrm>
        </p:spPr>
        <p:txBody>
          <a:bodyPr>
            <a:normAutofit/>
          </a:bodyPr>
          <a:lstStyle/>
          <a:p>
            <a:pPr marL="45720" indent="0">
              <a:lnSpc>
                <a:spcPts val="3000"/>
              </a:lnSpc>
              <a:spcBef>
                <a:spcPts val="0"/>
              </a:spcBef>
              <a:spcAft>
                <a:spcPts val="0"/>
              </a:spcAft>
              <a:buNone/>
            </a:pPr>
            <a:r>
              <a:rPr lang="zh-TW" altLang="en-US" sz="2800" u="sng" dirty="0">
                <a:solidFill>
                  <a:srgbClr val="FF0000"/>
                </a:solidFill>
              </a:rPr>
              <a:t>專業資料庫</a:t>
            </a:r>
            <a:endParaRPr lang="en-US" altLang="zh-TW" sz="2800" u="sng" dirty="0">
              <a:solidFill>
                <a:srgbClr val="FF000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smtClean="0">
                <a:solidFill>
                  <a:srgbClr val="00857C"/>
                </a:solidFill>
              </a:rPr>
              <a:t>英</a:t>
            </a:r>
            <a:r>
              <a:rPr lang="en-US" altLang="zh-TW" sz="2200" b="1" dirty="0" smtClean="0">
                <a:solidFill>
                  <a:srgbClr val="00857C"/>
                </a:solidFill>
              </a:rPr>
              <a:t>] </a:t>
            </a:r>
            <a:r>
              <a:rPr lang="en-US" altLang="zh-TW" sz="2200" dirty="0">
                <a:solidFill>
                  <a:srgbClr val="002060"/>
                </a:solidFill>
              </a:rPr>
              <a:t>BSC</a:t>
            </a:r>
            <a:r>
              <a:rPr lang="zh-TW" altLang="en-US" sz="2200" dirty="0">
                <a:solidFill>
                  <a:srgbClr val="002060"/>
                </a:solidFill>
              </a:rPr>
              <a:t>商管財經學科全文</a:t>
            </a:r>
            <a:r>
              <a:rPr lang="zh-TW" altLang="en-US" sz="2200" dirty="0" smtClean="0">
                <a:solidFill>
                  <a:srgbClr val="002060"/>
                </a:solidFill>
              </a:rPr>
              <a:t>資料庫</a:t>
            </a:r>
            <a:endParaRPr lang="en-US" altLang="zh-TW" sz="2200" dirty="0" smtClean="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smtClean="0">
                <a:solidFill>
                  <a:srgbClr val="002060"/>
                </a:solidFill>
              </a:rPr>
              <a:t>ABI/INFORM</a:t>
            </a:r>
            <a:r>
              <a:rPr lang="zh-TW" altLang="en-US" sz="2200" dirty="0">
                <a:solidFill>
                  <a:srgbClr val="002060"/>
                </a:solidFill>
              </a:rPr>
              <a:t>經濟管理</a:t>
            </a:r>
            <a:r>
              <a:rPr lang="zh-TW" altLang="en-US" sz="2200" dirty="0" smtClean="0">
                <a:solidFill>
                  <a:srgbClr val="002060"/>
                </a:solidFill>
              </a:rPr>
              <a:t>資源專輯</a:t>
            </a:r>
            <a:endParaRPr lang="zh-TW" altLang="en-US" sz="2200" dirty="0" smtClean="0">
              <a:solidFill>
                <a:srgbClr val="002060"/>
              </a:solidFill>
            </a:endParaRPr>
          </a:p>
          <a:p>
            <a:pPr marL="45720" indent="0">
              <a:lnSpc>
                <a:spcPts val="3000"/>
              </a:lnSpc>
              <a:spcBef>
                <a:spcPts val="0"/>
              </a:spcBef>
              <a:spcAft>
                <a:spcPts val="0"/>
              </a:spcAft>
              <a:buNone/>
            </a:pPr>
            <a:endParaRPr lang="en-US" altLang="zh-TW" sz="2800" u="sng" dirty="0" smtClean="0">
              <a:solidFill>
                <a:srgbClr val="FF0000"/>
              </a:solidFill>
            </a:endParaRPr>
          </a:p>
          <a:p>
            <a:pPr marL="45720" indent="0">
              <a:lnSpc>
                <a:spcPts val="3000"/>
              </a:lnSpc>
              <a:spcBef>
                <a:spcPts val="0"/>
              </a:spcBef>
              <a:spcAft>
                <a:spcPts val="0"/>
              </a:spcAft>
              <a:buNone/>
            </a:pPr>
            <a:r>
              <a:rPr lang="zh-TW" altLang="en-US" sz="2800" u="sng" dirty="0" smtClean="0">
                <a:solidFill>
                  <a:srgbClr val="FF0000"/>
                </a:solidFill>
              </a:rPr>
              <a:t>綜合</a:t>
            </a:r>
            <a:r>
              <a:rPr lang="zh-TW" altLang="en-US" sz="2800" u="sng" dirty="0">
                <a:solidFill>
                  <a:srgbClr val="FF0000"/>
                </a:solidFill>
              </a:rPr>
              <a:t>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err="1" smtClean="0">
                <a:solidFill>
                  <a:srgbClr val="002060"/>
                </a:solidFill>
              </a:rPr>
              <a:t>EBSCOhost</a:t>
            </a:r>
            <a:r>
              <a:rPr lang="zh-TW" altLang="en-US" sz="2200" dirty="0" smtClean="0">
                <a:solidFill>
                  <a:srgbClr val="002060"/>
                </a:solidFill>
              </a:rPr>
              <a:t>綜合</a:t>
            </a:r>
            <a:r>
              <a:rPr lang="zh-TW" altLang="en-US" sz="2200" dirty="0">
                <a:solidFill>
                  <a:srgbClr val="002060"/>
                </a:solidFill>
              </a:rPr>
              <a:t>學科全文資料庫</a:t>
            </a: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SDOL</a:t>
            </a:r>
            <a:r>
              <a:rPr lang="zh-TW" altLang="en-US" sz="2200" dirty="0">
                <a:solidFill>
                  <a:srgbClr val="002060"/>
                </a:solidFill>
              </a:rPr>
              <a:t>電子期刊資料庫</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Web of Science(WOS)</a:t>
            </a:r>
            <a:r>
              <a:rPr lang="zh-TW" altLang="en-US" sz="2200" dirty="0">
                <a:solidFill>
                  <a:srgbClr val="002060"/>
                </a:solidFill>
              </a:rPr>
              <a:t>引文索引資料庫</a:t>
            </a:r>
            <a:endParaRPr lang="en-US" altLang="zh-TW" sz="2200" dirty="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a:solidFill>
                  <a:srgbClr val="00857C"/>
                </a:solidFill>
              </a:rPr>
              <a:t>] </a:t>
            </a:r>
            <a:r>
              <a:rPr lang="en-US" altLang="zh-TW" sz="2200" dirty="0" err="1">
                <a:solidFill>
                  <a:srgbClr val="002060"/>
                </a:solidFill>
              </a:rPr>
              <a:t>HyRead</a:t>
            </a:r>
            <a:r>
              <a:rPr lang="zh-TW" altLang="en-US" sz="2200" dirty="0">
                <a:solidFill>
                  <a:srgbClr val="002060"/>
                </a:solidFill>
              </a:rPr>
              <a:t>臺灣全文資料庫</a:t>
            </a:r>
            <a:endParaRPr lang="en-US" altLang="zh-TW" sz="2200" dirty="0">
              <a:solidFill>
                <a:srgbClr val="002060"/>
              </a:solidFill>
            </a:endParaRPr>
          </a:p>
          <a:p>
            <a:pPr marL="45720" lvl="0" indent="0">
              <a:lnSpc>
                <a:spcPts val="3000"/>
              </a:lnSpc>
              <a:spcBef>
                <a:spcPts val="0"/>
              </a:spcBef>
              <a:spcAft>
                <a:spcPts val="0"/>
              </a:spcAft>
              <a:buClr>
                <a:srgbClr val="1CADE4"/>
              </a:buClr>
              <a:buNone/>
            </a:pPr>
            <a:endParaRPr lang="en-US" altLang="zh-TW" sz="2800" u="sng" dirty="0" smtClean="0">
              <a:solidFill>
                <a:srgbClr val="FF0000"/>
              </a:solidFill>
            </a:endParaRPr>
          </a:p>
          <a:p>
            <a:pPr marL="45720" lvl="0" indent="0">
              <a:lnSpc>
                <a:spcPts val="3000"/>
              </a:lnSpc>
              <a:spcBef>
                <a:spcPts val="0"/>
              </a:spcBef>
              <a:spcAft>
                <a:spcPts val="0"/>
              </a:spcAft>
              <a:buClr>
                <a:srgbClr val="1CADE4"/>
              </a:buClr>
              <a:buNone/>
            </a:pPr>
            <a:r>
              <a:rPr lang="zh-TW" altLang="en-US" sz="2800" u="sng" dirty="0">
                <a:solidFill>
                  <a:srgbClr val="FF0000"/>
                </a:solidFill>
              </a:rPr>
              <a:t>書目</a:t>
            </a:r>
            <a:r>
              <a:rPr lang="zh-TW" altLang="en-US" sz="2800" u="sng" dirty="0" smtClean="0">
                <a:solidFill>
                  <a:srgbClr val="FF0000"/>
                </a:solidFill>
              </a:rPr>
              <a:t>管理系統</a:t>
            </a:r>
            <a:endParaRPr lang="en-US" altLang="zh-TW" sz="2800" u="sng" dirty="0">
              <a:solidFill>
                <a:srgbClr val="FF0000"/>
              </a:solidFill>
            </a:endParaRPr>
          </a:p>
          <a:p>
            <a:pPr lvl="1">
              <a:lnSpc>
                <a:spcPts val="3000"/>
              </a:lnSpc>
              <a:spcBef>
                <a:spcPts val="0"/>
              </a:spcBef>
              <a:spcAft>
                <a:spcPts val="0"/>
              </a:spcAft>
            </a:pPr>
            <a:r>
              <a:rPr lang="en-US" altLang="zh-TW" sz="2200" dirty="0" err="1" smtClean="0">
                <a:solidFill>
                  <a:srgbClr val="002060"/>
                </a:solidFill>
              </a:rPr>
              <a:t>Refworks</a:t>
            </a:r>
            <a:r>
              <a:rPr lang="zh-TW" altLang="en-US" sz="2200" dirty="0" smtClean="0">
                <a:solidFill>
                  <a:srgbClr val="002060"/>
                </a:solidFill>
              </a:rPr>
              <a:t>書目管理系統</a:t>
            </a:r>
            <a:r>
              <a:rPr lang="en-US" altLang="zh-TW" sz="2200" dirty="0" smtClean="0">
                <a:solidFill>
                  <a:srgbClr val="002060"/>
                </a:solidFill>
              </a:rPr>
              <a:t>(</a:t>
            </a:r>
            <a:r>
              <a:rPr lang="zh-TW" altLang="en-US" sz="2200" dirty="0" smtClean="0">
                <a:solidFill>
                  <a:srgbClr val="002060"/>
                </a:solidFill>
              </a:rPr>
              <a:t>須註冊個人帳號</a:t>
            </a:r>
            <a:r>
              <a:rPr lang="en-US" altLang="zh-TW" sz="2200" dirty="0" smtClean="0">
                <a:solidFill>
                  <a:srgbClr val="002060"/>
                </a:solidFill>
              </a:rPr>
              <a:t>)</a:t>
            </a:r>
            <a:endParaRPr lang="en-US" altLang="zh-TW" sz="2200" dirty="0">
              <a:solidFill>
                <a:srgbClr val="00206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val="269924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770262" cy="1499616"/>
          </a:xfrm>
        </p:spPr>
        <p:txBody>
          <a:bodyPr>
            <a:normAutofit/>
          </a:bodyPr>
          <a:lstStyle/>
          <a:p>
            <a:pPr lvl="1" algn="l" rtl="0">
              <a:lnSpc>
                <a:spcPct val="80000"/>
              </a:lnSpc>
              <a:spcBef>
                <a:spcPct val="0"/>
              </a:spcBef>
            </a:pPr>
            <a:r>
              <a:rPr lang="en-US" altLang="zh-TW" sz="4400" dirty="0" smtClean="0">
                <a:solidFill>
                  <a:schemeClr val="tx1"/>
                </a:solidFill>
                <a:latin typeface="+mn-ea"/>
                <a:ea typeface="+mn-ea"/>
              </a:rPr>
              <a:t>BSC</a:t>
            </a:r>
            <a:r>
              <a:rPr lang="zh-TW" altLang="en-US" sz="4400" dirty="0" smtClean="0">
                <a:solidFill>
                  <a:schemeClr val="tx1"/>
                </a:solidFill>
                <a:latin typeface="+mn-ea"/>
                <a:ea typeface="+mn-ea"/>
              </a:rPr>
              <a:t>商管財經學科全文資料庫</a:t>
            </a:r>
            <a:endParaRPr lang="zh-TW" altLang="en-US" sz="4400" dirty="0">
              <a:solidFill>
                <a:schemeClr val="tx1"/>
              </a:solidFill>
              <a:latin typeface="+mn-ea"/>
              <a:ea typeface="+mn-ea"/>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60" y="1816925"/>
            <a:ext cx="8741858" cy="4488872"/>
          </a:xfrm>
        </p:spPr>
      </p:pic>
      <p:sp>
        <p:nvSpPr>
          <p:cNvPr id="4" name="投影片編號版面配置區 3"/>
          <p:cNvSpPr>
            <a:spLocks noGrp="1"/>
          </p:cNvSpPr>
          <p:nvPr>
            <p:ph type="sldNum" sz="quarter" idx="12"/>
          </p:nvPr>
        </p:nvSpPr>
        <p:spPr/>
        <p:txBody>
          <a:bodyPr/>
          <a:lstStyle/>
          <a:p>
            <a:fld id="{D57F1E4F-1CFF-5643-939E-02111984F565}" type="slidenum">
              <a:rPr lang="en-US" smtClean="0"/>
              <a:pPr/>
              <a:t>18</a:t>
            </a:fld>
            <a:endParaRPr lang="en-US" dirty="0"/>
          </a:p>
        </p:txBody>
      </p:sp>
      <p:sp>
        <p:nvSpPr>
          <p:cNvPr id="6" name="矩形圖說文字 5"/>
          <p:cNvSpPr/>
          <p:nvPr/>
        </p:nvSpPr>
        <p:spPr>
          <a:xfrm>
            <a:off x="4647335" y="3780691"/>
            <a:ext cx="3917373" cy="800100"/>
          </a:xfrm>
          <a:prstGeom prst="wedgeRectCallout">
            <a:avLst>
              <a:gd name="adj1" fmla="val -45767"/>
              <a:gd name="adj2" fmla="val -76461"/>
            </a:avLst>
          </a:prstGeom>
          <a:solidFill>
            <a:schemeClr val="bg1"/>
          </a:solidFill>
          <a:ln w="38100">
            <a:solidFill>
              <a:srgbClr val="00857C"/>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smtClean="0">
                <a:latin typeface="Noto Sans CJK TC Regular" pitchFamily="34" charset="-120"/>
                <a:ea typeface="Noto Sans CJK TC Regular" pitchFamily="34" charset="-120"/>
              </a:rPr>
              <a:t>預設在進階檢索，可搭配布林邏輯</a:t>
            </a:r>
            <a:r>
              <a:rPr lang="en-US" altLang="zh-TW" b="1" dirty="0" smtClean="0">
                <a:latin typeface="Noto Sans CJK TC Regular" pitchFamily="34" charset="-120"/>
                <a:ea typeface="Noto Sans CJK TC Regular" pitchFamily="34" charset="-120"/>
              </a:rPr>
              <a:t>(AND</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OR</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NOT)</a:t>
            </a:r>
            <a:r>
              <a:rPr lang="zh-TW" altLang="en-US" b="1" dirty="0" smtClean="0">
                <a:latin typeface="Noto Sans CJK TC Regular" pitchFamily="34" charset="-120"/>
                <a:ea typeface="Noto Sans CJK TC Regular" pitchFamily="34" charset="-120"/>
              </a:rPr>
              <a:t>及限定欄位檢索</a:t>
            </a:r>
            <a:endParaRPr lang="zh-TW" altLang="en-US" b="1" dirty="0">
              <a:latin typeface="Noto Sans CJK TC Regular" pitchFamily="34" charset="-120"/>
              <a:ea typeface="Noto Sans CJK TC Regular" pitchFamily="34" charset="-120"/>
            </a:endParaRPr>
          </a:p>
        </p:txBody>
      </p:sp>
      <p:sp>
        <p:nvSpPr>
          <p:cNvPr id="7" name="流程圖: 程序 6"/>
          <p:cNvSpPr/>
          <p:nvPr/>
        </p:nvSpPr>
        <p:spPr>
          <a:xfrm>
            <a:off x="2221058" y="6015870"/>
            <a:ext cx="4852554" cy="665018"/>
          </a:xfrm>
          <a:prstGeom prst="flowChartProcess">
            <a:avLst/>
          </a:prstGeom>
          <a:no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r>
              <a:rPr lang="zh-TW" altLang="en-US" b="1" dirty="0" smtClean="0">
                <a:solidFill>
                  <a:sysClr val="windowText" lastClr="000000"/>
                </a:solidFill>
                <a:latin typeface="Noto Sans CJK TC Regular" pitchFamily="34" charset="-120"/>
                <a:ea typeface="Noto Sans CJK TC Regular" pitchFamily="34" charset="-120"/>
              </a:rPr>
              <a:t>小提示：</a:t>
            </a:r>
            <a:endParaRPr lang="en-US" altLang="zh-TW" b="1" dirty="0" smtClean="0">
              <a:solidFill>
                <a:sysClr val="windowText" lastClr="000000"/>
              </a:solidFill>
              <a:latin typeface="Noto Sans CJK TC Regular" pitchFamily="34" charset="-120"/>
              <a:ea typeface="Noto Sans CJK TC Regular" pitchFamily="34" charset="-120"/>
            </a:endParaRPr>
          </a:p>
          <a:p>
            <a:r>
              <a:rPr lang="zh-TW" altLang="en-US" b="1" dirty="0" smtClean="0">
                <a:solidFill>
                  <a:sysClr val="windowText" lastClr="000000"/>
                </a:solidFill>
                <a:latin typeface="Noto Sans CJK TC Regular" pitchFamily="34" charset="-120"/>
                <a:ea typeface="Noto Sans CJK TC Regular" pitchFamily="34" charset="-120"/>
              </a:rPr>
              <a:t>介面中文化了，但還是得用英文關鍵字檢索唷！</a:t>
            </a:r>
            <a:endParaRPr lang="zh-TW" altLang="en-US" b="1" dirty="0">
              <a:solidFill>
                <a:sysClr val="windowText" lastClr="00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3991713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85" y="95459"/>
            <a:ext cx="7997044" cy="2029488"/>
          </a:xfrm>
          <a:prstGeom prst="rect">
            <a:avLst/>
          </a:prstGeom>
        </p:spPr>
      </p:pic>
      <p:sp>
        <p:nvSpPr>
          <p:cNvPr id="2" name="標題 1"/>
          <p:cNvSpPr>
            <a:spLocks noGrp="1"/>
          </p:cNvSpPr>
          <p:nvPr>
            <p:ph type="title"/>
          </p:nvPr>
        </p:nvSpPr>
        <p:spPr/>
        <p:txBody>
          <a:bodyPr/>
          <a:lstStyle/>
          <a:p>
            <a:endParaRPr lang="zh-TW" altLang="en-US" dirty="0"/>
          </a:p>
        </p:txBody>
      </p:sp>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795" y="2417586"/>
            <a:ext cx="8422934" cy="3983210"/>
          </a:xfrm>
        </p:spPr>
      </p:pic>
      <p:sp>
        <p:nvSpPr>
          <p:cNvPr id="4" name="投影片編號版面配置區 3"/>
          <p:cNvSpPr>
            <a:spLocks noGrp="1"/>
          </p:cNvSpPr>
          <p:nvPr>
            <p:ph type="sldNum" sz="quarter" idx="12"/>
          </p:nvPr>
        </p:nvSpPr>
        <p:spPr/>
        <p:txBody>
          <a:bodyPr/>
          <a:lstStyle/>
          <a:p>
            <a:fld id="{D57F1E4F-1CFF-5643-939E-02111984F565}" type="slidenum">
              <a:rPr lang="en-US" smtClean="0"/>
              <a:pPr/>
              <a:t>19</a:t>
            </a:fld>
            <a:endParaRPr lang="en-US" dirty="0"/>
          </a:p>
        </p:txBody>
      </p:sp>
      <p:sp>
        <p:nvSpPr>
          <p:cNvPr id="6" name="矩形圖說文字 5"/>
          <p:cNvSpPr/>
          <p:nvPr/>
        </p:nvSpPr>
        <p:spPr>
          <a:xfrm>
            <a:off x="4195011" y="1953495"/>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448790" y="2600696"/>
            <a:ext cx="7386451" cy="4097558"/>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 name="矩形 7"/>
          <p:cNvSpPr/>
          <p:nvPr/>
        </p:nvSpPr>
        <p:spPr>
          <a:xfrm>
            <a:off x="190639" y="2339439"/>
            <a:ext cx="1151273" cy="435881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圖說文字 8"/>
          <p:cNvSpPr/>
          <p:nvPr/>
        </p:nvSpPr>
        <p:spPr>
          <a:xfrm>
            <a:off x="570060" y="1713760"/>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11" name="矩形 10"/>
          <p:cNvSpPr/>
          <p:nvPr/>
        </p:nvSpPr>
        <p:spPr>
          <a:xfrm>
            <a:off x="1341911" y="412398"/>
            <a:ext cx="4334493"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 name="矩形圖說文字 11"/>
          <p:cNvSpPr/>
          <p:nvPr/>
        </p:nvSpPr>
        <p:spPr>
          <a:xfrm>
            <a:off x="5894255" y="349218"/>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9284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在今天的課程中，你可以學到</a:t>
            </a:r>
            <a:r>
              <a:rPr lang="en-US" altLang="zh-TW" sz="3600" b="1" dirty="0" smtClean="0"/>
              <a:t>…</a:t>
            </a:r>
            <a:endParaRPr lang="zh-TW" altLang="en-US" sz="3600" b="1" dirty="0"/>
          </a:p>
        </p:txBody>
      </p:sp>
      <p:sp>
        <p:nvSpPr>
          <p:cNvPr id="3" name="內容版面配置區 2"/>
          <p:cNvSpPr>
            <a:spLocks noGrp="1"/>
          </p:cNvSpPr>
          <p:nvPr>
            <p:ph idx="1"/>
          </p:nvPr>
        </p:nvSpPr>
        <p:spPr>
          <a:xfrm>
            <a:off x="768096" y="2098964"/>
            <a:ext cx="7290055" cy="4484716"/>
          </a:xfrm>
        </p:spPr>
        <p:txBody>
          <a:bodyPr>
            <a:normAutofit/>
          </a:bodyPr>
          <a:lstStyle/>
          <a:p>
            <a:pPr>
              <a:buFont typeface="Wingdings" panose="05000000000000000000" pitchFamily="2" charset="2"/>
              <a:buChar char="ü"/>
            </a:pPr>
            <a:r>
              <a:rPr lang="zh-TW" altLang="en-US" sz="2800" dirty="0"/>
              <a:t>認識圖書館查詢</a:t>
            </a:r>
            <a:r>
              <a:rPr lang="zh-TW" altLang="en-US" sz="2800" dirty="0" smtClean="0"/>
              <a:t>系統</a:t>
            </a:r>
            <a:endParaRPr lang="en-US" altLang="zh-TW" sz="2800" dirty="0" smtClean="0"/>
          </a:p>
          <a:p>
            <a:pPr>
              <a:buFont typeface="Wingdings" panose="05000000000000000000" pitchFamily="2" charset="2"/>
              <a:buChar char="ü"/>
            </a:pPr>
            <a:r>
              <a:rPr lang="zh-TW" altLang="en-US" sz="2800" dirty="0"/>
              <a:t>如何查找</a:t>
            </a:r>
            <a:r>
              <a:rPr lang="zh-TW" altLang="en-US" sz="2800" dirty="0" smtClean="0"/>
              <a:t>圖書？</a:t>
            </a:r>
            <a:endParaRPr lang="en-US" altLang="zh-TW" sz="2800" dirty="0" smtClean="0"/>
          </a:p>
          <a:p>
            <a:pPr>
              <a:buFont typeface="Wingdings" panose="05000000000000000000" pitchFamily="2" charset="2"/>
              <a:buChar char="ü"/>
            </a:pPr>
            <a:r>
              <a:rPr lang="zh-TW" altLang="en-US" sz="2800" dirty="0"/>
              <a:t>如何查找期刊文獻</a:t>
            </a:r>
            <a:r>
              <a:rPr lang="zh-TW" altLang="en-US" sz="2800" dirty="0" smtClean="0"/>
              <a:t>？</a:t>
            </a:r>
            <a:endParaRPr lang="en-US" altLang="zh-TW" sz="2800" dirty="0" smtClean="0"/>
          </a:p>
          <a:p>
            <a:pPr>
              <a:buFont typeface="Wingdings" panose="05000000000000000000" pitchFamily="2" charset="2"/>
              <a:buChar char="ü"/>
            </a:pPr>
            <a:r>
              <a:rPr lang="zh-TW" altLang="en-US" sz="2800" dirty="0"/>
              <a:t>如何查找博碩士論文</a:t>
            </a:r>
            <a:r>
              <a:rPr lang="zh-TW" altLang="en-US" sz="2800" dirty="0" smtClean="0"/>
              <a:t>？</a:t>
            </a:r>
            <a:endParaRPr lang="en-US" altLang="zh-TW" sz="2800" dirty="0" smtClean="0"/>
          </a:p>
          <a:p>
            <a:pPr>
              <a:buFont typeface="Wingdings" panose="05000000000000000000" pitchFamily="2" charset="2"/>
              <a:buChar char="ü"/>
            </a:pPr>
            <a:r>
              <a:rPr lang="zh-TW" altLang="en-US" sz="2800" dirty="0" smtClean="0"/>
              <a:t>想要</a:t>
            </a:r>
            <a:r>
              <a:rPr lang="zh-TW" altLang="en-US" sz="2800" dirty="0"/>
              <a:t>的資料圖書館沒有</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圖書館還有</a:t>
            </a:r>
            <a:r>
              <a:rPr lang="en-US" altLang="zh-TW" sz="2800" dirty="0"/>
              <a:t>……</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a:t>
            </a:r>
            <a:r>
              <a:rPr lang="zh-TW" altLang="en-US" sz="2800" dirty="0" smtClean="0"/>
              <a:t>資源與智慧財產權</a:t>
            </a:r>
            <a:endParaRPr lang="en-US" altLang="zh-TW" sz="28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2642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49825"/>
            <a:ext cx="7406640" cy="1356360"/>
          </a:xfrm>
        </p:spPr>
        <p:txBody>
          <a:bodyPr/>
          <a:lstStyle/>
          <a:p>
            <a:r>
              <a:rPr lang="en-US" altLang="zh-TW" dirty="0"/>
              <a:t>SDOL</a:t>
            </a:r>
            <a:r>
              <a:rPr lang="zh-TW" altLang="en-US" dirty="0"/>
              <a:t>電子期刊資料庫</a:t>
            </a:r>
          </a:p>
        </p:txBody>
      </p:sp>
      <p:pic>
        <p:nvPicPr>
          <p:cNvPr id="6" name="內容版面配置區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46657" y="1531430"/>
            <a:ext cx="8560800" cy="4989600"/>
          </a:xfrm>
        </p:spPr>
      </p:pic>
      <p:sp>
        <p:nvSpPr>
          <p:cNvPr id="5" name="矩形 4"/>
          <p:cNvSpPr/>
          <p:nvPr/>
        </p:nvSpPr>
        <p:spPr>
          <a:xfrm>
            <a:off x="280555" y="2585834"/>
            <a:ext cx="7662606" cy="488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667687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9" name="內容版面配置區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2358" y="685692"/>
            <a:ext cx="8528400" cy="6048000"/>
          </a:xfrm>
        </p:spPr>
      </p:pic>
      <p:sp>
        <p:nvSpPr>
          <p:cNvPr id="5" name="矩形圖說文字 4"/>
          <p:cNvSpPr/>
          <p:nvPr/>
        </p:nvSpPr>
        <p:spPr>
          <a:xfrm>
            <a:off x="4195012" y="1254932"/>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182401" y="1960861"/>
            <a:ext cx="6265407" cy="473739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12358" y="1725552"/>
            <a:ext cx="1776215" cy="4727863"/>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6" y="1043430"/>
            <a:ext cx="1768609" cy="446812"/>
          </a:xfrm>
          <a:prstGeom prst="wedgeRectCallout">
            <a:avLst>
              <a:gd name="adj1" fmla="val -44906"/>
              <a:gd name="adj2" fmla="val 99984"/>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3529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39434"/>
            <a:ext cx="7406640" cy="1356360"/>
          </a:xfrm>
        </p:spPr>
        <p:txBody>
          <a:bodyPr/>
          <a:lstStyle/>
          <a:p>
            <a:r>
              <a:rPr lang="en-US" altLang="zh-TW" dirty="0" err="1" smtClean="0"/>
              <a:t>Hyread</a:t>
            </a:r>
            <a:r>
              <a:rPr lang="zh-TW" altLang="en-US" dirty="0" smtClean="0"/>
              <a:t>臺灣全文資料庫</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33291"/>
            <a:ext cx="8489373" cy="51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850081" y="1541721"/>
            <a:ext cx="2826328" cy="453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22</a:t>
            </a:fld>
            <a:endParaRPr lang="en-US" dirty="0"/>
          </a:p>
        </p:txBody>
      </p:sp>
    </p:spTree>
    <p:extLst>
      <p:ext uri="{BB962C8B-B14F-4D97-AF65-F5344CB8AC3E}">
        <p14:creationId xmlns:p14="http://schemas.microsoft.com/office/powerpoint/2010/main" val="3541600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9719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圖說文字 4"/>
          <p:cNvSpPr/>
          <p:nvPr/>
        </p:nvSpPr>
        <p:spPr>
          <a:xfrm>
            <a:off x="6203373" y="1355818"/>
            <a:ext cx="1371601" cy="470620"/>
          </a:xfrm>
          <a:prstGeom prst="wedgeRectCallout">
            <a:avLst>
              <a:gd name="adj1" fmla="val -41457"/>
              <a:gd name="adj2" fmla="val 74431"/>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312131" y="1953494"/>
            <a:ext cx="6520142" cy="4561605"/>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33140" y="1953495"/>
            <a:ext cx="1776215" cy="456160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5" y="1345427"/>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23</a:t>
            </a:fld>
            <a:endParaRPr lang="en-US" dirty="0"/>
          </a:p>
        </p:txBody>
      </p:sp>
    </p:spTree>
    <p:extLst>
      <p:ext uri="{BB962C8B-B14F-4D97-AF65-F5344CB8AC3E}">
        <p14:creationId xmlns:p14="http://schemas.microsoft.com/office/powerpoint/2010/main" val="27156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smtClean="0"/>
              <a:t>Refworks</a:t>
            </a:r>
            <a:r>
              <a:rPr lang="zh-TW" altLang="en-US" b="1" dirty="0" smtClean="0"/>
              <a:t>書目管理系統</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24</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0669" y="1946888"/>
            <a:ext cx="2726311" cy="450865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圖說文字 5"/>
          <p:cNvSpPr/>
          <p:nvPr/>
        </p:nvSpPr>
        <p:spPr>
          <a:xfrm>
            <a:off x="506584" y="2575932"/>
            <a:ext cx="1896342" cy="678443"/>
          </a:xfrm>
          <a:prstGeom prst="wedgeRectCallout">
            <a:avLst>
              <a:gd name="adj1" fmla="val 36587"/>
              <a:gd name="adj2" fmla="val 71622"/>
            </a:avLst>
          </a:prstGeom>
          <a:solidFill>
            <a:srgbClr val="FFFFFF"/>
          </a:solidFill>
          <a:ln w="28575">
            <a:solidFill>
              <a:srgbClr val="FF33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3399"/>
                </a:solidFill>
                <a:latin typeface="Noto Sans CJK TC Regular" pitchFamily="34" charset="-120"/>
                <a:ea typeface="Noto Sans CJK TC Regular" pitchFamily="34" charset="-120"/>
              </a:rPr>
              <a:t>須</a:t>
            </a:r>
            <a:r>
              <a:rPr lang="zh-TW" altLang="en-US" dirty="0" smtClean="0">
                <a:solidFill>
                  <a:srgbClr val="FF3399"/>
                </a:solidFill>
                <a:latin typeface="Noto Sans CJK TC Regular" pitchFamily="34" charset="-120"/>
                <a:ea typeface="Noto Sans CJK TC Regular" pitchFamily="34" charset="-120"/>
              </a:rPr>
              <a:t>註冊個人帳號方可使用</a:t>
            </a:r>
            <a:endParaRPr lang="en-US" altLang="zh-TW"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958873" y="3416010"/>
            <a:ext cx="888107" cy="301332"/>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774" y="1942847"/>
            <a:ext cx="6008887" cy="4561610"/>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8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16"/>
            <a:ext cx="9144000" cy="4141750"/>
          </a:xfrm>
          <a:prstGeom prst="rect">
            <a:avLst/>
          </a:prstGeom>
        </p:spPr>
      </p:pic>
      <p:sp>
        <p:nvSpPr>
          <p:cNvPr id="2" name="標題 1"/>
          <p:cNvSpPr>
            <a:spLocks noGrp="1"/>
          </p:cNvSpPr>
          <p:nvPr>
            <p:ph type="title"/>
          </p:nvPr>
        </p:nvSpPr>
        <p:spPr/>
        <p:txBody>
          <a:bodyPr/>
          <a:lstStyle/>
          <a:p>
            <a:r>
              <a:rPr lang="zh-TW" altLang="en-US" b="1" dirty="0" smtClean="0"/>
              <a:t>如何查找</a:t>
            </a:r>
            <a:r>
              <a:rPr lang="zh-TW" altLang="en-US" b="1" dirty="0"/>
              <a:t>博碩士</a:t>
            </a:r>
            <a:r>
              <a:rPr lang="zh-TW" altLang="en-US" b="1" dirty="0" smtClean="0"/>
              <a:t>論文</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25</a:t>
            </a:fld>
            <a:endParaRPr lang="en-US" dirty="0"/>
          </a:p>
        </p:txBody>
      </p:sp>
      <p:sp>
        <p:nvSpPr>
          <p:cNvPr id="10" name="矩形 9"/>
          <p:cNvSpPr/>
          <p:nvPr/>
        </p:nvSpPr>
        <p:spPr>
          <a:xfrm>
            <a:off x="238077" y="4789116"/>
            <a:ext cx="787781" cy="25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1109085" y="4769490"/>
            <a:ext cx="391557"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1" name="群組 10"/>
          <p:cNvGrpSpPr/>
          <p:nvPr/>
        </p:nvGrpSpPr>
        <p:grpSpPr>
          <a:xfrm>
            <a:off x="1805048" y="1970117"/>
            <a:ext cx="7338952" cy="4588934"/>
            <a:chOff x="8249" y="1438977"/>
            <a:chExt cx="9135751" cy="5001323"/>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 y="1438977"/>
              <a:ext cx="9135751" cy="5001323"/>
            </a:xfrm>
            <a:prstGeom prst="rect">
              <a:avLst/>
            </a:prstGeom>
          </p:spPr>
        </p:pic>
        <p:sp>
          <p:nvSpPr>
            <p:cNvPr id="9" name="矩形 8"/>
            <p:cNvSpPr/>
            <p:nvPr/>
          </p:nvSpPr>
          <p:spPr>
            <a:xfrm>
              <a:off x="297452" y="4346369"/>
              <a:ext cx="1507596" cy="442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49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本校博碩士</a:t>
            </a:r>
            <a:r>
              <a:rPr lang="zh-TW" altLang="en-US" b="1" dirty="0" smtClean="0"/>
              <a:t>論文</a:t>
            </a:r>
            <a:endParaRPr lang="zh-TW" altLang="en-US" b="1" dirty="0"/>
          </a:p>
        </p:txBody>
      </p:sp>
      <p:sp>
        <p:nvSpPr>
          <p:cNvPr id="3" name="內容版面配置區 2"/>
          <p:cNvSpPr>
            <a:spLocks noGrp="1"/>
          </p:cNvSpPr>
          <p:nvPr>
            <p:ph idx="1"/>
          </p:nvPr>
        </p:nvSpPr>
        <p:spPr>
          <a:xfrm>
            <a:off x="768096" y="1694985"/>
            <a:ext cx="7290055" cy="4614375"/>
          </a:xfrm>
        </p:spPr>
        <p:txBody>
          <a:bodyPr>
            <a:normAutofit/>
          </a:bodyPr>
          <a:lstStyle/>
          <a:p>
            <a:pPr>
              <a:buFont typeface="Wingdings" panose="05000000000000000000" pitchFamily="2" charset="2"/>
              <a:buChar char="ü"/>
            </a:pPr>
            <a:r>
              <a:rPr lang="zh-TW" altLang="en-US" sz="2800" dirty="0" smtClean="0"/>
              <a:t>圖書館博</a:t>
            </a:r>
            <a:r>
              <a:rPr lang="zh-TW" altLang="en-US" sz="2800" dirty="0"/>
              <a:t>碩士論文專區</a:t>
            </a:r>
          </a:p>
          <a:p>
            <a:pPr>
              <a:buFont typeface="Wingdings" panose="05000000000000000000" pitchFamily="2" charset="2"/>
              <a:buChar char="ü"/>
            </a:pPr>
            <a:r>
              <a:rPr lang="zh-TW" altLang="en-US" sz="2800" dirty="0"/>
              <a:t>本校博碩士論文系統</a:t>
            </a:r>
          </a:p>
          <a:p>
            <a:pPr>
              <a:buFont typeface="Wingdings" panose="05000000000000000000" pitchFamily="2" charset="2"/>
              <a:buChar char="ü"/>
            </a:pPr>
            <a:r>
              <a:rPr lang="zh-TW" altLang="en-US" sz="2800" dirty="0"/>
              <a:t>館藏查詢系統</a:t>
            </a:r>
          </a:p>
          <a:p>
            <a:pPr>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1123" y="2806111"/>
            <a:ext cx="5597912" cy="36392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02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他校博碩士論文</a:t>
            </a:r>
            <a:endParaRPr lang="zh-TW" altLang="en-US" b="1" dirty="0"/>
          </a:p>
        </p:txBody>
      </p:sp>
      <p:sp>
        <p:nvSpPr>
          <p:cNvPr id="3" name="內容版面配置區 2"/>
          <p:cNvSpPr>
            <a:spLocks noGrp="1"/>
          </p:cNvSpPr>
          <p:nvPr>
            <p:ph idx="1"/>
          </p:nvPr>
        </p:nvSpPr>
        <p:spPr>
          <a:xfrm>
            <a:off x="768096" y="1728439"/>
            <a:ext cx="7290055" cy="4855241"/>
          </a:xfrm>
        </p:spPr>
        <p:txBody>
          <a:bodyPr/>
          <a:lstStyle/>
          <a:p>
            <a:pPr>
              <a:buFont typeface="Wingdings" panose="05000000000000000000" pitchFamily="2" charset="2"/>
              <a:buChar char="ü"/>
            </a:pPr>
            <a:r>
              <a:rPr lang="zh-TW" altLang="en-US" dirty="0"/>
              <a:t>各校館藏查詢及博碩士論文系統</a:t>
            </a:r>
          </a:p>
          <a:p>
            <a:pPr>
              <a:buFont typeface="Wingdings" panose="05000000000000000000" pitchFamily="2" charset="2"/>
              <a:buChar char="ü"/>
            </a:pPr>
            <a:r>
              <a:rPr lang="zh-TW" altLang="en-US" dirty="0"/>
              <a:t>臺灣博碩士論文知識加值系統（免費註冊可下載電子全文）</a:t>
            </a:r>
          </a:p>
          <a:p>
            <a:pPr>
              <a:buFont typeface="Wingdings" panose="05000000000000000000" pitchFamily="2" charset="2"/>
              <a:buChar char="ü"/>
            </a:pPr>
            <a:r>
              <a:rPr lang="en-US" altLang="zh-TW" b="1" u="sng" dirty="0"/>
              <a:t>PQDT</a:t>
            </a:r>
            <a:r>
              <a:rPr lang="zh-TW" altLang="en-US" dirty="0"/>
              <a:t>及</a:t>
            </a:r>
            <a:r>
              <a:rPr lang="zh-TW" altLang="en-US" b="1" u="sng" dirty="0"/>
              <a:t>數位化論文典藏聯盟</a:t>
            </a:r>
            <a:r>
              <a:rPr lang="zh-TW" altLang="en-US" dirty="0"/>
              <a:t>（美加地區）</a:t>
            </a:r>
          </a:p>
          <a:p>
            <a:pPr>
              <a:buFont typeface="Wingdings" panose="05000000000000000000" pitchFamily="2" charset="2"/>
              <a:buChar char="ü"/>
            </a:pPr>
            <a:endParaRPr lang="zh-TW" altLang="en-US" dirty="0"/>
          </a:p>
          <a:p>
            <a:pPr>
              <a:buFont typeface="Wingdings" panose="05000000000000000000" pitchFamily="2" charset="2"/>
              <a:buChar char="ü"/>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27</a:t>
            </a:fld>
            <a:endParaRPr lang="en-US" dirty="0"/>
          </a:p>
        </p:txBody>
      </p:sp>
      <p:grpSp>
        <p:nvGrpSpPr>
          <p:cNvPr id="8" name="群組 7"/>
          <p:cNvGrpSpPr/>
          <p:nvPr/>
        </p:nvGrpSpPr>
        <p:grpSpPr>
          <a:xfrm>
            <a:off x="1149816" y="3099038"/>
            <a:ext cx="6941787" cy="3621802"/>
            <a:chOff x="1094061" y="3099038"/>
            <a:chExt cx="6941787" cy="3621802"/>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61" y="3099038"/>
              <a:ext cx="6941787" cy="3621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7304366" y="3364733"/>
              <a:ext cx="720332" cy="214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5582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909912" cy="1499616"/>
          </a:xfrm>
        </p:spPr>
        <p:txBody>
          <a:bodyPr/>
          <a:lstStyle/>
          <a:p>
            <a:r>
              <a:rPr lang="en-US" altLang="zh-TW" b="1" dirty="0" smtClean="0"/>
              <a:t>PQDT</a:t>
            </a:r>
            <a:r>
              <a:rPr lang="zh-TW" altLang="en-US" b="1" dirty="0"/>
              <a:t>美加博碩士論文資料庫</a:t>
            </a:r>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28</a:t>
            </a:fld>
            <a:endParaRPr lang="en-US"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8794" r="1254" b="9886"/>
          <a:stretch/>
        </p:blipFill>
        <p:spPr>
          <a:xfrm>
            <a:off x="137957" y="1818266"/>
            <a:ext cx="8856575" cy="4740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3578469" y="1372253"/>
            <a:ext cx="5468816" cy="542726"/>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mn-ea"/>
              </a:rPr>
              <a:t>可免費線上瀏覽</a:t>
            </a:r>
            <a:r>
              <a:rPr lang="en-US" altLang="zh-TW" dirty="0">
                <a:latin typeface="+mn-ea"/>
              </a:rPr>
              <a:t>1997</a:t>
            </a:r>
            <a:r>
              <a:rPr lang="zh-TW" altLang="en-US" dirty="0">
                <a:latin typeface="+mn-ea"/>
              </a:rPr>
              <a:t>年後已數位化之論文</a:t>
            </a:r>
            <a:r>
              <a:rPr lang="zh-TW" altLang="en-US" b="1" u="sng" dirty="0">
                <a:latin typeface="+mn-ea"/>
              </a:rPr>
              <a:t>前</a:t>
            </a:r>
            <a:r>
              <a:rPr lang="en-US" altLang="zh-TW" b="1" u="sng" dirty="0">
                <a:latin typeface="+mn-ea"/>
              </a:rPr>
              <a:t>24</a:t>
            </a:r>
            <a:r>
              <a:rPr lang="zh-TW" altLang="en-US" b="1" u="sng" dirty="0">
                <a:latin typeface="+mn-ea"/>
              </a:rPr>
              <a:t>頁</a:t>
            </a:r>
          </a:p>
        </p:txBody>
      </p:sp>
    </p:spTree>
    <p:extLst>
      <p:ext uri="{BB962C8B-B14F-4D97-AF65-F5344CB8AC3E}">
        <p14:creationId xmlns:p14="http://schemas.microsoft.com/office/powerpoint/2010/main" val="1764331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8217642" cy="1499616"/>
          </a:xfrm>
        </p:spPr>
        <p:txBody>
          <a:bodyPr/>
          <a:lstStyle/>
          <a:p>
            <a:r>
              <a:rPr lang="zh-TW" altLang="en-US" b="1" dirty="0"/>
              <a:t>數位化論文典藏</a:t>
            </a:r>
            <a:r>
              <a:rPr lang="zh-TW" altLang="en-US" b="1" dirty="0" smtClean="0"/>
              <a:t>聯盟</a:t>
            </a:r>
            <a:r>
              <a:rPr lang="en-US" altLang="zh-TW" sz="2800" b="1" dirty="0" smtClean="0">
                <a:solidFill>
                  <a:srgbClr val="FF0000"/>
                </a:solidFill>
              </a:rPr>
              <a:t>(</a:t>
            </a:r>
            <a:r>
              <a:rPr lang="zh-TW" altLang="en-US" sz="2800" b="1" dirty="0" smtClean="0">
                <a:solidFill>
                  <a:srgbClr val="FF0000"/>
                </a:solidFill>
              </a:rPr>
              <a:t>搭配</a:t>
            </a:r>
            <a:r>
              <a:rPr lang="en-US" altLang="zh-TW" sz="2800" b="1" dirty="0" smtClean="0">
                <a:solidFill>
                  <a:srgbClr val="FF0000"/>
                </a:solidFill>
              </a:rPr>
              <a:t>PQDT</a:t>
            </a:r>
            <a:r>
              <a:rPr lang="zh-TW" altLang="en-US" sz="2800" b="1" dirty="0" smtClean="0">
                <a:solidFill>
                  <a:srgbClr val="FF0000"/>
                </a:solidFill>
              </a:rPr>
              <a:t>使用</a:t>
            </a:r>
            <a:r>
              <a:rPr lang="en-US" altLang="zh-TW" sz="2800" b="1" dirty="0" smtClean="0">
                <a:solidFill>
                  <a:srgbClr val="FF0000"/>
                </a:solidFill>
              </a:rPr>
              <a:t>)</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29</a:t>
            </a:fld>
            <a:endParaRPr 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396" y="2010470"/>
            <a:ext cx="7805439" cy="47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131888" y="1475707"/>
            <a:ext cx="7227276" cy="844355"/>
            <a:chOff x="1846388" y="1336345"/>
            <a:chExt cx="7227276" cy="844355"/>
          </a:xfrm>
        </p:grpSpPr>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46388" y="1336345"/>
              <a:ext cx="7227276" cy="8443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5343390" y="1876681"/>
              <a:ext cx="661758" cy="242265"/>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6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smtClean="0"/>
              <a:t>國立高雄</a:t>
            </a:r>
            <a:r>
              <a:rPr lang="zh-TW" altLang="en-US" dirty="0"/>
              <a:t>科技</a:t>
            </a:r>
            <a:r>
              <a:rPr lang="zh-TW" altLang="en-US" dirty="0" smtClean="0"/>
              <a:t>大學圖書館網頁</a:t>
            </a:r>
            <a:endParaRPr lang="zh-TW" altLang="en-US" dirty="0"/>
          </a:p>
        </p:txBody>
      </p:sp>
      <p:sp>
        <p:nvSpPr>
          <p:cNvPr id="4" name="文字方塊 3"/>
          <p:cNvSpPr txBox="1"/>
          <p:nvPr/>
        </p:nvSpPr>
        <p:spPr>
          <a:xfrm>
            <a:off x="715914" y="6064270"/>
            <a:ext cx="8039317" cy="523220"/>
          </a:xfrm>
          <a:prstGeom prst="rect">
            <a:avLst/>
          </a:prstGeom>
          <a:noFill/>
        </p:spPr>
        <p:txBody>
          <a:bodyPr wrap="none" rtlCol="0">
            <a:spAutoFit/>
          </a:bodyPr>
          <a:lstStyle/>
          <a:p>
            <a:r>
              <a:rPr lang="zh-TW" altLang="en-US" sz="2800" b="1" dirty="0" smtClean="0">
                <a:solidFill>
                  <a:srgbClr val="FF3399"/>
                </a:solidFill>
                <a:latin typeface="微軟正黑體" panose="020B0604030504040204" pitchFamily="34" charset="-120"/>
                <a:ea typeface="微軟正黑體" panose="020B0604030504040204" pitchFamily="34" charset="-120"/>
              </a:rPr>
              <a:t>網址：</a:t>
            </a:r>
            <a:r>
              <a:rPr lang="en-US" altLang="zh-TW" sz="2800" b="1" dirty="0">
                <a:solidFill>
                  <a:srgbClr val="FF3399"/>
                </a:solidFill>
                <a:latin typeface="微軟正黑體" panose="020B0604030504040204" pitchFamily="34" charset="-120"/>
                <a:ea typeface="微軟正黑體" panose="020B0604030504040204" pitchFamily="34" charset="-120"/>
              </a:rPr>
              <a:t>http://www.lib.nkust.edu.tw/home.php</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D57F1E4F-1CFF-5643-939E-02111984F565}" type="slidenum">
              <a:rPr lang="en-US" smtClean="0"/>
              <a:t>3</a:t>
            </a:fld>
            <a:endParaRPr 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4099"/>
            <a:ext cx="9144000" cy="3849851"/>
          </a:xfrm>
          <a:prstGeom prst="rect">
            <a:avLst/>
          </a:prstGeom>
        </p:spPr>
      </p:pic>
      <p:sp>
        <p:nvSpPr>
          <p:cNvPr id="5" name="矩形 4"/>
          <p:cNvSpPr/>
          <p:nvPr/>
        </p:nvSpPr>
        <p:spPr>
          <a:xfrm>
            <a:off x="5724525" y="2733675"/>
            <a:ext cx="2219325" cy="282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85817" y="5611975"/>
            <a:ext cx="4406976" cy="461665"/>
          </a:xfrm>
          <a:prstGeom prst="rect">
            <a:avLst/>
          </a:prstGeom>
          <a:solidFill>
            <a:srgbClr val="002060"/>
          </a:solidFill>
          <a:ln w="38100">
            <a:solidFill>
              <a:schemeClr val="bg1"/>
            </a:solidFill>
          </a:ln>
        </p:spPr>
        <p:txBody>
          <a:bodyPr wrap="none" rtlCol="0">
            <a:spAutoFit/>
          </a:bodyPr>
          <a:lstStyle/>
          <a:p>
            <a:r>
              <a:rPr lang="zh-TW" altLang="en-US" sz="2400" b="1" dirty="0" smtClean="0">
                <a:solidFill>
                  <a:schemeClr val="bg1"/>
                </a:solidFill>
              </a:rPr>
              <a:t>新系統預計</a:t>
            </a:r>
            <a:r>
              <a:rPr lang="en-US" altLang="zh-TW" sz="2400" b="1" dirty="0" smtClean="0">
                <a:solidFill>
                  <a:schemeClr val="bg1"/>
                </a:solidFill>
              </a:rPr>
              <a:t>107</a:t>
            </a:r>
            <a:r>
              <a:rPr lang="zh-TW" altLang="en-US" sz="2400" b="1" dirty="0" smtClean="0">
                <a:solidFill>
                  <a:schemeClr val="bg1"/>
                </a:solidFill>
              </a:rPr>
              <a:t>年</a:t>
            </a:r>
            <a:r>
              <a:rPr lang="en-US" altLang="zh-TW" sz="2400" b="1" dirty="0" smtClean="0">
                <a:solidFill>
                  <a:schemeClr val="bg1"/>
                </a:solidFill>
              </a:rPr>
              <a:t>12</a:t>
            </a:r>
            <a:r>
              <a:rPr lang="zh-TW" altLang="en-US" sz="2400" b="1" dirty="0" smtClean="0">
                <a:solidFill>
                  <a:schemeClr val="bg1"/>
                </a:solidFill>
              </a:rPr>
              <a:t>月</a:t>
            </a:r>
            <a:r>
              <a:rPr lang="en-US" altLang="zh-TW" sz="2400" b="1" dirty="0" smtClean="0">
                <a:solidFill>
                  <a:schemeClr val="bg1"/>
                </a:solidFill>
              </a:rPr>
              <a:t>10</a:t>
            </a:r>
            <a:r>
              <a:rPr lang="zh-TW" altLang="en-US" sz="2400" b="1" dirty="0" smtClean="0">
                <a:solidFill>
                  <a:schemeClr val="bg1"/>
                </a:solidFill>
              </a:rPr>
              <a:t>日上線</a:t>
            </a:r>
            <a:endParaRPr lang="zh-TW" altLang="en-US" sz="2400" b="1" dirty="0">
              <a:solidFill>
                <a:schemeClr val="bg1"/>
              </a:solidFill>
            </a:endParaRPr>
          </a:p>
        </p:txBody>
      </p:sp>
    </p:spTree>
    <p:extLst>
      <p:ext uri="{BB962C8B-B14F-4D97-AF65-F5344CB8AC3E}">
        <p14:creationId xmlns:p14="http://schemas.microsoft.com/office/powerpoint/2010/main" val="20432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8033" y="1715589"/>
            <a:ext cx="7404653" cy="4996941"/>
          </a:xfrm>
        </p:spPr>
        <p:txBody>
          <a:bodyPr>
            <a:normAutofit/>
          </a:bodyPr>
          <a:lstStyle/>
          <a:p>
            <a:pPr marL="388620" indent="-342900">
              <a:buFont typeface="Arial" panose="020B0604020202020204" pitchFamily="34" charset="0"/>
              <a:buChar char="•"/>
            </a:pPr>
            <a:r>
              <a:rPr lang="zh-TW" altLang="en-US" sz="3200" dirty="0"/>
              <a:t>以文找</a:t>
            </a:r>
            <a:r>
              <a:rPr lang="zh-TW" altLang="en-US" sz="3200" dirty="0" smtClean="0"/>
              <a:t>文</a:t>
            </a:r>
            <a:endParaRPr lang="en-US" altLang="zh-TW" sz="3200" dirty="0"/>
          </a:p>
          <a:p>
            <a:pPr marL="388620" indent="-342900">
              <a:buFont typeface="Arial" panose="020B0604020202020204" pitchFamily="34" charset="0"/>
              <a:buChar char="•"/>
            </a:pPr>
            <a:r>
              <a:rPr lang="zh-TW" altLang="en-US" sz="3200" dirty="0"/>
              <a:t>利用參考</a:t>
            </a:r>
            <a:r>
              <a:rPr lang="zh-TW" altLang="en-US" sz="3200" dirty="0" smtClean="0"/>
              <a:t>文獻發掘更多相關的資源</a:t>
            </a:r>
            <a:endParaRPr lang="en-US" altLang="zh-TW" sz="3200" dirty="0" smtClean="0"/>
          </a:p>
          <a:p>
            <a:pPr marL="388620" indent="-342900">
              <a:buFont typeface="Arial" panose="020B0604020202020204" pitchFamily="34" charset="0"/>
              <a:buChar char="•"/>
            </a:pPr>
            <a:r>
              <a:rPr lang="zh-TW" altLang="en-US" sz="3200" dirty="0" smtClean="0"/>
              <a:t>「</a:t>
            </a:r>
            <a:r>
              <a:rPr lang="en-US" altLang="zh-TW" sz="3200" dirty="0" smtClean="0"/>
              <a:t>References</a:t>
            </a:r>
            <a:r>
              <a:rPr lang="zh-TW" altLang="en-US" sz="3200" dirty="0" smtClean="0"/>
              <a:t>」、「參考文獻」</a:t>
            </a:r>
            <a:endParaRPr lang="en-US" altLang="zh-TW" sz="3200" dirty="0" smtClean="0"/>
          </a:p>
        </p:txBody>
      </p:sp>
      <p:sp>
        <p:nvSpPr>
          <p:cNvPr id="5" name="標題 1"/>
          <p:cNvSpPr>
            <a:spLocks noGrp="1"/>
          </p:cNvSpPr>
          <p:nvPr>
            <p:ph type="title"/>
          </p:nvPr>
        </p:nvSpPr>
        <p:spPr/>
        <p:txBody>
          <a:bodyPr/>
          <a:lstStyle/>
          <a:p>
            <a:r>
              <a:rPr lang="zh-TW" altLang="en-US" b="1" dirty="0" smtClean="0"/>
              <a:t>資源檢索技巧一：滾雪球</a:t>
            </a:r>
            <a:endParaRPr lang="zh-TW" altLang="en-US" b="1" dirty="0"/>
          </a:p>
        </p:txBody>
      </p:sp>
      <p:grpSp>
        <p:nvGrpSpPr>
          <p:cNvPr id="10" name="群組 9"/>
          <p:cNvGrpSpPr/>
          <p:nvPr/>
        </p:nvGrpSpPr>
        <p:grpSpPr>
          <a:xfrm>
            <a:off x="87082" y="135495"/>
            <a:ext cx="6633883" cy="6625647"/>
            <a:chOff x="87082" y="135495"/>
            <a:chExt cx="6633883" cy="6625647"/>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2" y="135495"/>
              <a:ext cx="6633883" cy="6625647"/>
            </a:xfrm>
            <a:prstGeom prst="rect">
              <a:avLst/>
            </a:prstGeom>
          </p:spPr>
        </p:pic>
        <p:sp>
          <p:nvSpPr>
            <p:cNvPr id="8" name="矩形 7"/>
            <p:cNvSpPr/>
            <p:nvPr/>
          </p:nvSpPr>
          <p:spPr>
            <a:xfrm>
              <a:off x="3384174" y="3145299"/>
              <a:ext cx="2999209" cy="311616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2" name="群組 11"/>
          <p:cNvGrpSpPr/>
          <p:nvPr/>
        </p:nvGrpSpPr>
        <p:grpSpPr>
          <a:xfrm>
            <a:off x="3875314" y="104302"/>
            <a:ext cx="5198323" cy="6682967"/>
            <a:chOff x="3875314" y="104302"/>
            <a:chExt cx="5198323" cy="6682967"/>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75314" y="104302"/>
              <a:ext cx="5198323" cy="6682967"/>
            </a:xfrm>
            <a:prstGeom prst="rect">
              <a:avLst/>
            </a:prstGeom>
          </p:spPr>
        </p:pic>
        <p:sp>
          <p:nvSpPr>
            <p:cNvPr id="11" name="矩形 10"/>
            <p:cNvSpPr/>
            <p:nvPr/>
          </p:nvSpPr>
          <p:spPr>
            <a:xfrm>
              <a:off x="4580359" y="937487"/>
              <a:ext cx="3702327" cy="5323976"/>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D57F1E4F-1CFF-5643-939E-02111984F565}" type="slidenum">
              <a:rPr lang="en-US" smtClean="0"/>
              <a:pPr/>
              <a:t>30</a:t>
            </a:fld>
            <a:endParaRPr lang="en-US" dirty="0"/>
          </a:p>
        </p:txBody>
      </p:sp>
    </p:spTree>
    <p:extLst>
      <p:ext uri="{BB962C8B-B14F-4D97-AF65-F5344CB8AC3E}">
        <p14:creationId xmlns:p14="http://schemas.microsoft.com/office/powerpoint/2010/main" val="2821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40327" y="1901535"/>
            <a:ext cx="8167256" cy="4509655"/>
          </a:xfrm>
        </p:spPr>
        <p:txBody>
          <a:bodyPr>
            <a:noAutofit/>
          </a:bodyPr>
          <a:lstStyle/>
          <a:p>
            <a:pPr marL="45720" indent="0">
              <a:lnSpc>
                <a:spcPct val="160000"/>
              </a:lnSpc>
              <a:buNone/>
            </a:pPr>
            <a:r>
              <a:rPr lang="en-US" altLang="zh-TW" sz="2400" dirty="0">
                <a:solidFill>
                  <a:srgbClr val="00857C"/>
                </a:solidFill>
              </a:rPr>
              <a:t>C. </a:t>
            </a:r>
            <a:r>
              <a:rPr lang="en-US" altLang="zh-TW" sz="2400" dirty="0" err="1">
                <a:solidFill>
                  <a:srgbClr val="00857C"/>
                </a:solidFill>
              </a:rPr>
              <a:t>Adrianus</a:t>
            </a:r>
            <a:r>
              <a:rPr lang="en-US" altLang="zh-TW" sz="2400" dirty="0">
                <a:solidFill>
                  <a:srgbClr val="00857C"/>
                </a:solidFill>
              </a:rPr>
              <a:t>, J. van </a:t>
            </a:r>
            <a:r>
              <a:rPr lang="en-US" altLang="zh-TW" sz="2400" dirty="0" err="1">
                <a:solidFill>
                  <a:srgbClr val="00857C"/>
                </a:solidFill>
              </a:rPr>
              <a:t>Haander</a:t>
            </a:r>
            <a:r>
              <a:rPr lang="en-US" altLang="zh-TW" sz="2400" dirty="0">
                <a:solidFill>
                  <a:srgbClr val="00857C"/>
                </a:solidFill>
              </a:rPr>
              <a:t>, and G.M. van der </a:t>
            </a:r>
            <a:r>
              <a:rPr lang="en-US" altLang="zh-TW" sz="2400" dirty="0" err="1">
                <a:solidFill>
                  <a:srgbClr val="00857C"/>
                </a:solidFill>
              </a:rPr>
              <a:t>Lubbe</a:t>
            </a:r>
            <a:r>
              <a:rPr lang="en-US" altLang="zh-TW" sz="2400" dirty="0">
                <a:solidFill>
                  <a:srgbClr val="00857C"/>
                </a:solidFill>
              </a:rPr>
              <a:t>  </a:t>
            </a:r>
            <a:r>
              <a:rPr lang="en-US" altLang="zh-TW" sz="2400" dirty="0">
                <a:solidFill>
                  <a:srgbClr val="0070C0"/>
                </a:solidFill>
              </a:rPr>
              <a:t>(2012). </a:t>
            </a:r>
            <a:r>
              <a:rPr lang="en-US" altLang="zh-TW" sz="2400" dirty="0">
                <a:solidFill>
                  <a:srgbClr val="FF3399"/>
                </a:solidFill>
              </a:rPr>
              <a:t>Handbook of Biological Wastewater Treatment: Design and </a:t>
            </a:r>
            <a:r>
              <a:rPr lang="en-US" altLang="zh-TW" sz="2400" dirty="0" err="1">
                <a:solidFill>
                  <a:srgbClr val="FF3399"/>
                </a:solidFill>
              </a:rPr>
              <a:t>Optimisation</a:t>
            </a:r>
            <a:r>
              <a:rPr lang="en-US" altLang="zh-TW" sz="2400" dirty="0">
                <a:solidFill>
                  <a:srgbClr val="FF3399"/>
                </a:solidFill>
              </a:rPr>
              <a:t> of Activated Sludge Systems. </a:t>
            </a:r>
            <a:r>
              <a:rPr lang="en-US" altLang="zh-TW" sz="2400" dirty="0">
                <a:solidFill>
                  <a:schemeClr val="accent1"/>
                </a:solidFill>
              </a:rPr>
              <a:t>London: </a:t>
            </a:r>
            <a:r>
              <a:rPr lang="en-US" altLang="zh-TW" sz="2400" dirty="0">
                <a:solidFill>
                  <a:srgbClr val="7030A0"/>
                </a:solidFill>
              </a:rPr>
              <a:t>IWA Publishing</a:t>
            </a:r>
            <a:r>
              <a:rPr lang="en-US" altLang="zh-TW" sz="2400" dirty="0"/>
              <a:t>.</a:t>
            </a:r>
          </a:p>
          <a:p>
            <a:pPr marL="45720" indent="0">
              <a:lnSpc>
                <a:spcPct val="160000"/>
              </a:lnSpc>
              <a:buNone/>
            </a:pPr>
            <a:endParaRPr lang="en-US" altLang="zh-TW" sz="2400" dirty="0"/>
          </a:p>
          <a:p>
            <a:pPr marL="45720" indent="0">
              <a:lnSpc>
                <a:spcPct val="160000"/>
              </a:lnSpc>
              <a:buNone/>
            </a:pPr>
            <a:r>
              <a:rPr lang="zh-TW" altLang="en-US" sz="2400" dirty="0">
                <a:solidFill>
                  <a:srgbClr val="00857C"/>
                </a:solidFill>
              </a:rPr>
              <a:t>莊玉珍</a:t>
            </a:r>
            <a:r>
              <a:rPr lang="en-US" altLang="zh-TW" sz="2400" dirty="0">
                <a:solidFill>
                  <a:srgbClr val="00857C"/>
                </a:solidFill>
              </a:rPr>
              <a:t>,</a:t>
            </a:r>
            <a:r>
              <a:rPr lang="zh-TW" altLang="en-US" sz="2400" dirty="0">
                <a:solidFill>
                  <a:srgbClr val="00857C"/>
                </a:solidFill>
              </a:rPr>
              <a:t>王惠芳 </a:t>
            </a:r>
            <a:r>
              <a:rPr lang="en-US" altLang="zh-TW" sz="2400" dirty="0">
                <a:solidFill>
                  <a:srgbClr val="0070C0"/>
                </a:solidFill>
              </a:rPr>
              <a:t>(2009)</a:t>
            </a:r>
            <a:r>
              <a:rPr lang="zh-TW" altLang="en-US" sz="2400" dirty="0">
                <a:solidFill>
                  <a:srgbClr val="0070C0"/>
                </a:solidFill>
              </a:rPr>
              <a:t>，</a:t>
            </a:r>
            <a:r>
              <a:rPr lang="zh-TW" altLang="en-US" sz="2400" dirty="0">
                <a:solidFill>
                  <a:srgbClr val="FF3399"/>
                </a:solidFill>
              </a:rPr>
              <a:t>臺灣的濕地，</a:t>
            </a:r>
            <a:r>
              <a:rPr lang="zh-TW" altLang="en-US" sz="2400" dirty="0">
                <a:solidFill>
                  <a:schemeClr val="accent1"/>
                </a:solidFill>
              </a:rPr>
              <a:t>台北縣新店市：</a:t>
            </a:r>
            <a:r>
              <a:rPr lang="zh-TW" altLang="en-US" sz="2400" dirty="0">
                <a:solidFill>
                  <a:srgbClr val="7030A0"/>
                </a:solidFill>
              </a:rPr>
              <a:t>遠足文化，</a:t>
            </a:r>
            <a:r>
              <a:rPr lang="zh-TW" altLang="en-US" sz="2400" dirty="0">
                <a:solidFill>
                  <a:srgbClr val="AB1940"/>
                </a:solidFill>
              </a:rPr>
              <a:t>頁</a:t>
            </a:r>
            <a:r>
              <a:rPr lang="en-US" altLang="zh-TW" sz="2400" dirty="0">
                <a:solidFill>
                  <a:srgbClr val="AB1940"/>
                </a:solidFill>
              </a:rPr>
              <a:t>52-58</a:t>
            </a:r>
            <a:r>
              <a:rPr lang="zh-TW" altLang="en-US" sz="2400" dirty="0" smtClean="0">
                <a:solidFill>
                  <a:srgbClr val="AB1940"/>
                </a:solidFill>
              </a:rPr>
              <a:t>。</a:t>
            </a:r>
            <a:endParaRPr lang="en-US" altLang="zh-TW" sz="2400" dirty="0">
              <a:solidFill>
                <a:srgbClr val="AB194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類別－圖書</a:t>
            </a:r>
            <a:endParaRPr lang="zh-TW" altLang="en-US" dirty="0"/>
          </a:p>
        </p:txBody>
      </p:sp>
      <p:sp>
        <p:nvSpPr>
          <p:cNvPr id="21" name="文字方塊 20"/>
          <p:cNvSpPr txBox="1"/>
          <p:nvPr/>
        </p:nvSpPr>
        <p:spPr>
          <a:xfrm>
            <a:off x="1885548" y="1459815"/>
            <a:ext cx="519565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smtClean="0">
                <a:solidFill>
                  <a:srgbClr val="FF3399"/>
                </a:solidFill>
                <a:latin typeface="+mn-ea"/>
              </a:rPr>
              <a:t>書名</a:t>
            </a:r>
            <a:r>
              <a:rPr lang="en-US" altLang="zh-TW" sz="2800" dirty="0" smtClean="0">
                <a:solidFill>
                  <a:srgbClr val="FF3399"/>
                </a:solidFill>
                <a:latin typeface="+mn-ea"/>
              </a:rPr>
              <a:t>. </a:t>
            </a:r>
            <a:r>
              <a:rPr lang="zh-TW" altLang="en-US" sz="2800" dirty="0" smtClean="0">
                <a:solidFill>
                  <a:schemeClr val="accent1"/>
                </a:solidFill>
                <a:latin typeface="+mn-ea"/>
              </a:rPr>
              <a:t>出版地</a:t>
            </a:r>
            <a:r>
              <a:rPr lang="en-US" altLang="zh-TW" sz="2800" dirty="0" smtClean="0">
                <a:solidFill>
                  <a:schemeClr val="accent1"/>
                </a:solidFill>
                <a:latin typeface="+mn-ea"/>
              </a:rPr>
              <a:t>:</a:t>
            </a:r>
            <a:r>
              <a:rPr lang="zh-TW" altLang="en-US" sz="2800" dirty="0" smtClean="0">
                <a:solidFill>
                  <a:srgbClr val="7030A0"/>
                </a:solidFill>
                <a:latin typeface="+mn-ea"/>
              </a:rPr>
              <a:t>出版者</a:t>
            </a:r>
            <a:endParaRPr lang="zh-TW" altLang="en-US" sz="2800" dirty="0">
              <a:solidFill>
                <a:srgbClr val="7030A0"/>
              </a:solidFill>
              <a:latin typeface="+mn-ea"/>
            </a:endParaRPr>
          </a:p>
        </p:txBody>
      </p:sp>
      <p:sp>
        <p:nvSpPr>
          <p:cNvPr id="22" name="文字方塊 21"/>
          <p:cNvSpPr txBox="1"/>
          <p:nvPr/>
        </p:nvSpPr>
        <p:spPr>
          <a:xfrm>
            <a:off x="893435" y="4668981"/>
            <a:ext cx="725070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書名，</a:t>
            </a:r>
            <a:r>
              <a:rPr lang="zh-TW" altLang="en-US" sz="2800" dirty="0" smtClean="0">
                <a:solidFill>
                  <a:schemeClr val="accent1"/>
                </a:solidFill>
                <a:latin typeface="+mn-ea"/>
              </a:rPr>
              <a:t>出版地：</a:t>
            </a:r>
            <a:r>
              <a:rPr lang="zh-TW" altLang="en-US" sz="2800" dirty="0" smtClean="0">
                <a:solidFill>
                  <a:srgbClr val="7030A0"/>
                </a:solidFill>
                <a:latin typeface="+mn-ea"/>
              </a:rPr>
              <a:t>出版者，</a:t>
            </a:r>
            <a:r>
              <a:rPr lang="zh-TW" altLang="en-US" sz="2800" dirty="0" smtClean="0">
                <a:solidFill>
                  <a:srgbClr val="AB1940"/>
                </a:solidFill>
                <a:latin typeface="+mn-ea"/>
              </a:rPr>
              <a:t>頁數。</a:t>
            </a:r>
            <a:endParaRPr lang="zh-TW" altLang="en-US" sz="2800" dirty="0">
              <a:solidFill>
                <a:srgbClr val="AB194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85946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857251" y="1901535"/>
            <a:ext cx="7404653" cy="4521455"/>
          </a:xfrm>
        </p:spPr>
        <p:txBody>
          <a:bodyPr>
            <a:noAutofit/>
          </a:bodyPr>
          <a:lstStyle/>
          <a:p>
            <a:pPr marL="45720" indent="0">
              <a:lnSpc>
                <a:spcPct val="160000"/>
              </a:lnSpc>
              <a:buNone/>
            </a:pPr>
            <a:r>
              <a:rPr lang="en-US" altLang="zh-TW" sz="2400" dirty="0">
                <a:solidFill>
                  <a:srgbClr val="00857C"/>
                </a:solidFill>
              </a:rPr>
              <a:t>Chawla, L., &amp; Cushing, D. F. </a:t>
            </a:r>
            <a:r>
              <a:rPr lang="en-US" altLang="zh-TW" sz="2400" dirty="0">
                <a:solidFill>
                  <a:srgbClr val="0070C0"/>
                </a:solidFill>
              </a:rPr>
              <a:t>(2007). </a:t>
            </a:r>
            <a:r>
              <a:rPr lang="en-US" altLang="zh-TW" sz="2400" dirty="0">
                <a:solidFill>
                  <a:srgbClr val="FF3399"/>
                </a:solidFill>
              </a:rPr>
              <a:t>Education for strategic environmental behavior. </a:t>
            </a:r>
            <a:r>
              <a:rPr lang="en-US" altLang="zh-TW" sz="2400" dirty="0">
                <a:solidFill>
                  <a:srgbClr val="00B0F0"/>
                </a:solidFill>
              </a:rPr>
              <a:t>Environmental Education Research. </a:t>
            </a:r>
            <a:r>
              <a:rPr lang="en-US" altLang="zh-TW" sz="2400" dirty="0">
                <a:solidFill>
                  <a:srgbClr val="7030A0"/>
                </a:solidFill>
              </a:rPr>
              <a:t>13(4), </a:t>
            </a:r>
            <a:r>
              <a:rPr lang="en-US" altLang="zh-TW" sz="2400" dirty="0">
                <a:solidFill>
                  <a:srgbClr val="C00000"/>
                </a:solidFill>
              </a:rPr>
              <a:t>437-452.</a:t>
            </a:r>
          </a:p>
          <a:p>
            <a:pPr marL="45720" indent="0">
              <a:lnSpc>
                <a:spcPct val="160000"/>
              </a:lnSpc>
              <a:buNone/>
            </a:pPr>
            <a:endParaRPr lang="en-US" altLang="zh-TW" sz="2400" dirty="0"/>
          </a:p>
          <a:p>
            <a:pPr marL="45720" indent="0">
              <a:lnSpc>
                <a:spcPct val="160000"/>
              </a:lnSpc>
              <a:buNone/>
            </a:pPr>
            <a:r>
              <a:rPr lang="zh-TW" altLang="en-US" sz="2400" dirty="0" smtClean="0">
                <a:solidFill>
                  <a:schemeClr val="accent3">
                    <a:lumMod val="50000"/>
                  </a:schemeClr>
                </a:solidFill>
              </a:rPr>
              <a:t>許世璋</a:t>
            </a:r>
            <a:r>
              <a:rPr lang="en-US" altLang="zh-TW" sz="2400" dirty="0">
                <a:solidFill>
                  <a:srgbClr val="0070C0"/>
                </a:solidFill>
              </a:rPr>
              <a:t>(</a:t>
            </a:r>
            <a:r>
              <a:rPr lang="en-US" altLang="zh-TW" sz="2400" dirty="0" smtClean="0">
                <a:solidFill>
                  <a:srgbClr val="0070C0"/>
                </a:solidFill>
              </a:rPr>
              <a:t>2005a</a:t>
            </a:r>
            <a:r>
              <a:rPr lang="en-US" altLang="zh-TW" sz="2400" dirty="0">
                <a:solidFill>
                  <a:srgbClr val="0070C0"/>
                </a:solidFill>
              </a:rPr>
              <a:t>)</a:t>
            </a:r>
            <a:r>
              <a:rPr lang="zh-TW" altLang="en-US" sz="2400" dirty="0">
                <a:solidFill>
                  <a:srgbClr val="0070C0"/>
                </a:solidFill>
              </a:rPr>
              <a:t>。</a:t>
            </a:r>
            <a:r>
              <a:rPr lang="zh-TW" altLang="en-US" sz="2400" dirty="0">
                <a:solidFill>
                  <a:srgbClr val="FF3399"/>
                </a:solidFill>
              </a:rPr>
              <a:t>大學環境課程成效之比較研究－著重環境行動、環境希望、及其相關變項之成效分析。</a:t>
            </a:r>
            <a:r>
              <a:rPr lang="zh-TW" altLang="en-US" sz="2400" dirty="0">
                <a:solidFill>
                  <a:srgbClr val="00B0F0"/>
                </a:solidFill>
              </a:rPr>
              <a:t>教育與心理研究，</a:t>
            </a:r>
            <a:r>
              <a:rPr lang="en-US" altLang="zh-TW" sz="2400" dirty="0">
                <a:solidFill>
                  <a:srgbClr val="7030A0"/>
                </a:solidFill>
              </a:rPr>
              <a:t>28(4)</a:t>
            </a:r>
            <a:r>
              <a:rPr lang="zh-TW" altLang="en-US" sz="2400" dirty="0">
                <a:solidFill>
                  <a:srgbClr val="7030A0"/>
                </a:solidFill>
              </a:rPr>
              <a:t>，</a:t>
            </a:r>
            <a:r>
              <a:rPr lang="en-US" altLang="zh-TW" sz="2400" dirty="0">
                <a:solidFill>
                  <a:srgbClr val="C00000"/>
                </a:solidFill>
              </a:rPr>
              <a:t>617-643</a:t>
            </a:r>
            <a:r>
              <a:rPr lang="zh-TW" altLang="en-US" sz="2400" dirty="0" smtClean="0">
                <a:solidFill>
                  <a:srgbClr val="C00000"/>
                </a:solidFill>
              </a:rPr>
              <a:t>。</a:t>
            </a:r>
            <a:endParaRPr lang="zh-TW" altLang="en-US" sz="2400" dirty="0">
              <a:solidFill>
                <a:srgbClr val="C0000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類別－期刊</a:t>
            </a:r>
            <a:endParaRPr lang="zh-TW" altLang="en-US" dirty="0"/>
          </a:p>
        </p:txBody>
      </p:sp>
      <p:sp>
        <p:nvSpPr>
          <p:cNvPr id="21" name="文字方塊 20"/>
          <p:cNvSpPr txBox="1"/>
          <p:nvPr/>
        </p:nvSpPr>
        <p:spPr>
          <a:xfrm>
            <a:off x="966172" y="1459815"/>
            <a:ext cx="6899564" cy="523220"/>
          </a:xfrm>
          <a:prstGeom prst="rect">
            <a:avLst/>
          </a:prstGeom>
          <a:solidFill>
            <a:srgbClr val="FFFF00">
              <a:alpha val="30000"/>
            </a:srgbClr>
          </a:solidFill>
        </p:spPr>
        <p:txBody>
          <a:bodyPr wrap="squar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a:solidFill>
                  <a:srgbClr val="FF3399"/>
                </a:solidFill>
                <a:latin typeface="+mn-ea"/>
              </a:rPr>
              <a:t>文章篇</a:t>
            </a:r>
            <a:r>
              <a:rPr lang="zh-TW" altLang="en-US" sz="2800" dirty="0" smtClean="0">
                <a:solidFill>
                  <a:srgbClr val="FF3399"/>
                </a:solidFill>
                <a:latin typeface="+mn-ea"/>
              </a:rPr>
              <a:t>名</a:t>
            </a:r>
            <a:r>
              <a:rPr lang="en-US" altLang="zh-TW" sz="2800" dirty="0" smtClean="0">
                <a:solidFill>
                  <a:srgbClr val="FF3399"/>
                </a:solidFill>
                <a:latin typeface="+mn-ea"/>
              </a:rPr>
              <a:t>. </a:t>
            </a:r>
            <a:r>
              <a:rPr lang="zh-TW" altLang="en-US" sz="2800" dirty="0">
                <a:solidFill>
                  <a:srgbClr val="00B0F0"/>
                </a:solidFill>
                <a:latin typeface="+mn-ea"/>
              </a:rPr>
              <a:t>期刊</a:t>
            </a:r>
            <a:r>
              <a:rPr lang="zh-TW" altLang="en-US" sz="2800" dirty="0" smtClean="0">
                <a:solidFill>
                  <a:srgbClr val="00B0F0"/>
                </a:solidFill>
                <a:latin typeface="+mn-ea"/>
              </a:rPr>
              <a:t>名</a:t>
            </a:r>
            <a:r>
              <a:rPr lang="en-US" altLang="zh-TW" sz="2800" dirty="0" smtClean="0">
                <a:solidFill>
                  <a:srgbClr val="00B0F0"/>
                </a:solidFill>
                <a:latin typeface="+mn-ea"/>
              </a:rPr>
              <a:t>. </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 </a:t>
            </a:r>
            <a:r>
              <a:rPr lang="zh-TW" altLang="en-US" sz="2800" dirty="0" smtClean="0">
                <a:solidFill>
                  <a:srgbClr val="C00000"/>
                </a:solidFill>
                <a:latin typeface="+mn-ea"/>
              </a:rPr>
              <a:t>頁數</a:t>
            </a:r>
            <a:r>
              <a:rPr lang="en-US" altLang="zh-TW" sz="2800" dirty="0">
                <a:solidFill>
                  <a:srgbClr val="C00000"/>
                </a:solidFill>
                <a:latin typeface="+mn-ea"/>
              </a:rPr>
              <a:t>.</a:t>
            </a:r>
            <a:endParaRPr lang="zh-TW" altLang="en-US" sz="2800" dirty="0">
              <a:solidFill>
                <a:srgbClr val="C00000"/>
              </a:solidFill>
              <a:latin typeface="+mn-ea"/>
            </a:endParaRPr>
          </a:p>
        </p:txBody>
      </p:sp>
      <p:sp>
        <p:nvSpPr>
          <p:cNvPr id="7" name="內容版面配置區 2"/>
          <p:cNvSpPr txBox="1">
            <a:spLocks/>
          </p:cNvSpPr>
          <p:nvPr/>
        </p:nvSpPr>
        <p:spPr>
          <a:xfrm>
            <a:off x="853785" y="1892554"/>
            <a:ext cx="7404653" cy="453043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60000"/>
              </a:lnSpc>
              <a:buFont typeface="Corbel" pitchFamily="34" charset="0"/>
              <a:buNone/>
            </a:pPr>
            <a:endParaRPr lang="zh-TW" altLang="en-US" sz="2400" dirty="0"/>
          </a:p>
        </p:txBody>
      </p:sp>
      <p:sp>
        <p:nvSpPr>
          <p:cNvPr id="22" name="文字方塊 21"/>
          <p:cNvSpPr txBox="1"/>
          <p:nvPr/>
        </p:nvSpPr>
        <p:spPr>
          <a:xfrm>
            <a:off x="629396" y="4114374"/>
            <a:ext cx="7853432"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文章</a:t>
            </a:r>
            <a:r>
              <a:rPr lang="zh-TW" altLang="en-US" sz="2800" dirty="0">
                <a:solidFill>
                  <a:srgbClr val="FF3399"/>
                </a:solidFill>
                <a:latin typeface="+mn-ea"/>
              </a:rPr>
              <a:t>篇</a:t>
            </a:r>
            <a:r>
              <a:rPr lang="zh-TW" altLang="en-US" sz="2800" dirty="0" smtClean="0">
                <a:solidFill>
                  <a:srgbClr val="FF3399"/>
                </a:solidFill>
                <a:latin typeface="+mn-ea"/>
              </a:rPr>
              <a:t>名。</a:t>
            </a:r>
            <a:r>
              <a:rPr lang="zh-TW" altLang="en-US" sz="2800" dirty="0" smtClean="0">
                <a:solidFill>
                  <a:srgbClr val="00B0F0"/>
                </a:solidFill>
                <a:latin typeface="+mn-ea"/>
              </a:rPr>
              <a:t>期刊名，</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a:t>
            </a:r>
            <a:r>
              <a:rPr lang="zh-TW" altLang="en-US" sz="2800" dirty="0" smtClean="0">
                <a:latin typeface="+mn-ea"/>
              </a:rPr>
              <a:t>，</a:t>
            </a:r>
            <a:r>
              <a:rPr lang="zh-TW" altLang="en-US" sz="2800" dirty="0" smtClean="0">
                <a:solidFill>
                  <a:srgbClr val="C00000"/>
                </a:solidFill>
                <a:latin typeface="+mn-ea"/>
              </a:rPr>
              <a:t>頁數。</a:t>
            </a:r>
            <a:endParaRPr lang="zh-TW" altLang="en-US" sz="2800" dirty="0">
              <a:solidFill>
                <a:srgbClr val="C0000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32</a:t>
            </a:fld>
            <a:endParaRPr lang="en-US" dirty="0"/>
          </a:p>
        </p:txBody>
      </p:sp>
    </p:spTree>
    <p:extLst>
      <p:ext uri="{BB962C8B-B14F-4D97-AF65-F5344CB8AC3E}">
        <p14:creationId xmlns:p14="http://schemas.microsoft.com/office/powerpoint/2010/main" val="16900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81892" y="346223"/>
            <a:ext cx="8562108" cy="1499616"/>
          </a:xfrm>
        </p:spPr>
        <p:txBody>
          <a:bodyPr>
            <a:normAutofit/>
          </a:bodyPr>
          <a:lstStyle/>
          <a:p>
            <a:r>
              <a:rPr lang="zh-TW" altLang="en-US" sz="4000" b="1" dirty="0" smtClean="0"/>
              <a:t>資源檢索技巧二：布林邏輯＆運算元</a:t>
            </a:r>
            <a:endParaRPr lang="zh-TW" altLang="en-US" sz="4000" b="1" dirty="0"/>
          </a:p>
        </p:txBody>
      </p:sp>
      <p:sp>
        <p:nvSpPr>
          <p:cNvPr id="3" name="內容版面配置區 2"/>
          <p:cNvSpPr>
            <a:spLocks noGrp="1"/>
          </p:cNvSpPr>
          <p:nvPr>
            <p:ph idx="1"/>
          </p:nvPr>
        </p:nvSpPr>
        <p:spPr>
          <a:xfrm>
            <a:off x="581892" y="1628503"/>
            <a:ext cx="8312727" cy="4948943"/>
          </a:xfrm>
        </p:spPr>
        <p:txBody>
          <a:bodyPr>
            <a:noAutofit/>
          </a:bodyPr>
          <a:lstStyle/>
          <a:p>
            <a:pPr>
              <a:buFont typeface="Wingdings" panose="05000000000000000000" pitchFamily="2" charset="2"/>
              <a:buChar char="ü"/>
            </a:pPr>
            <a:r>
              <a:rPr lang="zh-TW" altLang="en-US" sz="2800" b="1" dirty="0">
                <a:solidFill>
                  <a:srgbClr val="002060"/>
                </a:solidFill>
              </a:rPr>
              <a:t>布林邏輯（</a:t>
            </a:r>
            <a:r>
              <a:rPr lang="en-US" altLang="zh-TW" sz="2800" b="1" dirty="0">
                <a:solidFill>
                  <a:srgbClr val="FF3399"/>
                </a:solidFill>
              </a:rPr>
              <a:t>AND</a:t>
            </a:r>
            <a:r>
              <a:rPr lang="zh-TW" altLang="en-US" sz="2800" b="1" dirty="0">
                <a:solidFill>
                  <a:srgbClr val="FF3399"/>
                </a:solidFill>
              </a:rPr>
              <a:t>、</a:t>
            </a:r>
            <a:r>
              <a:rPr lang="en-US" altLang="zh-TW" sz="2800" b="1" dirty="0">
                <a:solidFill>
                  <a:srgbClr val="FF3399"/>
                </a:solidFill>
              </a:rPr>
              <a:t>OR</a:t>
            </a:r>
            <a:r>
              <a:rPr lang="zh-TW" altLang="en-US" sz="2800" b="1" dirty="0">
                <a:solidFill>
                  <a:srgbClr val="FF3399"/>
                </a:solidFill>
              </a:rPr>
              <a:t>、</a:t>
            </a:r>
            <a:r>
              <a:rPr lang="en-US" altLang="zh-TW" sz="2800" b="1" dirty="0">
                <a:solidFill>
                  <a:srgbClr val="FF3399"/>
                </a:solidFill>
              </a:rPr>
              <a:t>NOT</a:t>
            </a:r>
            <a:r>
              <a:rPr lang="zh-TW" altLang="en-US" sz="2800" b="1" dirty="0">
                <a:solidFill>
                  <a:srgbClr val="002060"/>
                </a:solidFill>
              </a:rPr>
              <a:t>）</a:t>
            </a:r>
          </a:p>
          <a:p>
            <a:endParaRPr lang="zh-TW" altLang="en-US" dirty="0"/>
          </a:p>
          <a:p>
            <a:endParaRPr lang="zh-TW" altLang="en-US" dirty="0"/>
          </a:p>
          <a:p>
            <a:pPr marL="45720" indent="0">
              <a:buNone/>
            </a:pPr>
            <a:endParaRPr lang="en-US" altLang="zh-TW" dirty="0" smtClean="0"/>
          </a:p>
          <a:p>
            <a:pPr marL="45720" indent="0">
              <a:buNone/>
            </a:pPr>
            <a:endParaRPr lang="en-US" altLang="zh-TW" dirty="0" smtClean="0"/>
          </a:p>
          <a:p>
            <a:pPr marL="45720" indent="0">
              <a:buNone/>
            </a:pPr>
            <a:endParaRPr lang="en-US" altLang="zh-TW" dirty="0"/>
          </a:p>
          <a:p>
            <a:pPr marL="45720" indent="0">
              <a:buNone/>
            </a:pPr>
            <a:endParaRPr lang="zh-TW" altLang="en-US" dirty="0"/>
          </a:p>
          <a:p>
            <a:pPr>
              <a:buFont typeface="Wingdings" panose="05000000000000000000" pitchFamily="2" charset="2"/>
              <a:buChar char="ü"/>
            </a:pPr>
            <a:r>
              <a:rPr lang="zh-TW" altLang="en-US" sz="2800" b="1" dirty="0">
                <a:solidFill>
                  <a:srgbClr val="002060"/>
                </a:solidFill>
              </a:rPr>
              <a:t>萬用字元（</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a:t>
            </a:r>
            <a:r>
              <a:rPr lang="en-US" altLang="zh-TW" sz="2000" dirty="0" err="1"/>
              <a:t>comput</a:t>
            </a:r>
            <a:r>
              <a:rPr lang="en-US" altLang="zh-TW" sz="2000" dirty="0"/>
              <a:t>* = compute</a:t>
            </a:r>
            <a:r>
              <a:rPr lang="zh-TW" altLang="en-US" sz="2000" dirty="0"/>
              <a:t>、</a:t>
            </a:r>
            <a:r>
              <a:rPr lang="en-US" altLang="zh-TW" sz="2000" dirty="0"/>
              <a:t>computing</a:t>
            </a:r>
            <a:r>
              <a:rPr lang="zh-TW" altLang="en-US" sz="2000" dirty="0"/>
              <a:t>、</a:t>
            </a:r>
            <a:r>
              <a:rPr lang="en-US" altLang="zh-TW" sz="2000" dirty="0"/>
              <a:t>computer</a:t>
            </a:r>
            <a:r>
              <a:rPr lang="zh-TW" altLang="en-US" sz="2000" dirty="0"/>
              <a:t>、</a:t>
            </a:r>
            <a:r>
              <a:rPr lang="en-US" altLang="zh-TW" sz="2000" dirty="0"/>
              <a:t>computers</a:t>
            </a:r>
            <a:endParaRPr lang="en-US" altLang="zh-TW" dirty="0"/>
          </a:p>
          <a:p>
            <a:pPr>
              <a:buFont typeface="Wingdings" panose="05000000000000000000" pitchFamily="2" charset="2"/>
              <a:buChar char="ü"/>
            </a:pPr>
            <a:r>
              <a:rPr lang="zh-TW" altLang="en-US" sz="2800" b="1" dirty="0">
                <a:solidFill>
                  <a:srgbClr val="002060"/>
                </a:solidFill>
              </a:rPr>
              <a:t>專有詞彙（</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：搜尋 ”</a:t>
            </a:r>
            <a:r>
              <a:rPr lang="en-US" altLang="zh-TW" sz="2000" dirty="0"/>
              <a:t>social marketing” </a:t>
            </a:r>
            <a:r>
              <a:rPr lang="zh-TW" altLang="en-US" sz="2000" dirty="0"/>
              <a:t>不會出現</a:t>
            </a:r>
            <a:r>
              <a:rPr lang="en-US" altLang="zh-TW" sz="2000" dirty="0"/>
              <a:t>social media </a:t>
            </a:r>
            <a:r>
              <a:rPr lang="en-US" altLang="zh-TW" sz="2000" dirty="0" smtClean="0"/>
              <a:t>marketing</a:t>
            </a:r>
            <a:endParaRPr lang="en-US" altLang="zh-TW"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93" y="2134440"/>
            <a:ext cx="6523347" cy="2520671"/>
          </a:xfrm>
          <a:prstGeom prst="rect">
            <a:avLst/>
          </a:prstGeom>
        </p:spPr>
      </p:pic>
      <p:sp>
        <p:nvSpPr>
          <p:cNvPr id="5" name="投影片編號版面配置區 4"/>
          <p:cNvSpPr>
            <a:spLocks noGrp="1"/>
          </p:cNvSpPr>
          <p:nvPr>
            <p:ph type="sldNum" sz="quarter" idx="12"/>
          </p:nvPr>
        </p:nvSpPr>
        <p:spPr/>
        <p:txBody>
          <a:bodyPr/>
          <a:lstStyle/>
          <a:p>
            <a:fld id="{D57F1E4F-1CFF-5643-939E-02111984F565}" type="slidenum">
              <a:rPr lang="en-US" smtClean="0"/>
              <a:pPr/>
              <a:t>33</a:t>
            </a:fld>
            <a:endParaRPr lang="en-US" dirty="0"/>
          </a:p>
        </p:txBody>
      </p:sp>
    </p:spTree>
    <p:extLst>
      <p:ext uri="{BB962C8B-B14F-4D97-AF65-F5344CB8AC3E}">
        <p14:creationId xmlns:p14="http://schemas.microsoft.com/office/powerpoint/2010/main" val="310800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90038" y="346223"/>
            <a:ext cx="8253241" cy="1499616"/>
          </a:xfrm>
        </p:spPr>
        <p:txBody>
          <a:bodyPr/>
          <a:lstStyle/>
          <a:p>
            <a:r>
              <a:rPr lang="zh-TW" altLang="en-US" b="1" dirty="0"/>
              <a:t>資源檢索</a:t>
            </a:r>
            <a:r>
              <a:rPr lang="zh-TW" altLang="en-US" b="1" dirty="0" smtClean="0"/>
              <a:t>技巧三：善用進階檢索</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34</a:t>
            </a:fld>
            <a:endParaRPr lang="en-US" dirty="0"/>
          </a:p>
        </p:txBody>
      </p:sp>
      <p:grpSp>
        <p:nvGrpSpPr>
          <p:cNvPr id="14" name="群組 13"/>
          <p:cNvGrpSpPr/>
          <p:nvPr/>
        </p:nvGrpSpPr>
        <p:grpSpPr>
          <a:xfrm>
            <a:off x="109159" y="1402547"/>
            <a:ext cx="6670783" cy="5372380"/>
            <a:chOff x="120310" y="1402547"/>
            <a:chExt cx="6670783" cy="537238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310" y="1402547"/>
              <a:ext cx="6670783"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843239" y="1868141"/>
              <a:ext cx="824582" cy="37325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 8"/>
            <p:cNvSpPr/>
            <p:nvPr/>
          </p:nvSpPr>
          <p:spPr>
            <a:xfrm>
              <a:off x="486936" y="3035301"/>
              <a:ext cx="4341542" cy="1034893"/>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1" name="直線單箭頭接點 10"/>
            <p:cNvCxnSpPr/>
            <p:nvPr/>
          </p:nvCxnSpPr>
          <p:spPr>
            <a:xfrm flipH="1">
              <a:off x="4828478" y="2241395"/>
              <a:ext cx="1014761" cy="793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2196792" y="1402547"/>
            <a:ext cx="6827405" cy="5372380"/>
            <a:chOff x="2196792" y="1402547"/>
            <a:chExt cx="6827405" cy="5372380"/>
          </a:xfrm>
        </p:grpSpPr>
        <p:pic>
          <p:nvPicPr>
            <p:cNvPr id="15" name="圖片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96792" y="1402547"/>
              <a:ext cx="6827405"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矩形 15"/>
            <p:cNvSpPr/>
            <p:nvPr/>
          </p:nvSpPr>
          <p:spPr>
            <a:xfrm>
              <a:off x="2913989" y="1723948"/>
              <a:ext cx="4158264" cy="1228280"/>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55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eiling\AppData\Local\Microsoft\Windows\Temporary Internet Files\Content.IE5\6R09OLKM\MP900430642[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479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版面配置區 1"/>
          <p:cNvSpPr>
            <a:spLocks noGrp="1"/>
          </p:cNvSpPr>
          <p:nvPr>
            <p:ph type="body" idx="1"/>
          </p:nvPr>
        </p:nvSpPr>
        <p:spPr/>
        <p:txBody>
          <a:bodyPr/>
          <a:lstStyle/>
          <a:p>
            <a:endParaRPr lang="zh-TW" altLang="en-US"/>
          </a:p>
        </p:txBody>
      </p:sp>
      <p:sp>
        <p:nvSpPr>
          <p:cNvPr id="7" name="標題 3"/>
          <p:cNvSpPr>
            <a:spLocks noGrp="1"/>
          </p:cNvSpPr>
          <p:nvPr>
            <p:ph type="title"/>
          </p:nvPr>
        </p:nvSpPr>
        <p:spPr>
          <a:xfrm>
            <a:off x="89210" y="4960137"/>
            <a:ext cx="6195128" cy="1463040"/>
          </a:xfrm>
        </p:spPr>
        <p:txBody>
          <a:bodyPr>
            <a:normAutofit/>
          </a:bodyPr>
          <a:lstStyle/>
          <a:p>
            <a:r>
              <a:rPr lang="zh-TW" altLang="en-US" sz="4000" b="1" dirty="0" smtClean="0">
                <a:latin typeface="+mn-ea"/>
                <a:ea typeface="+mn-ea"/>
              </a:rPr>
              <a:t>想要的資</a:t>
            </a:r>
            <a:r>
              <a:rPr lang="zh-TW" altLang="en-US" sz="4000" b="1" dirty="0">
                <a:latin typeface="+mn-ea"/>
                <a:ea typeface="+mn-ea"/>
              </a:rPr>
              <a:t>料</a:t>
            </a:r>
            <a:r>
              <a:rPr lang="zh-TW" altLang="en-US" sz="4000" b="1" dirty="0" smtClean="0">
                <a:latin typeface="+mn-ea"/>
                <a:ea typeface="+mn-ea"/>
              </a:rPr>
              <a:t>圖書館沒有？</a:t>
            </a:r>
            <a:endParaRPr lang="zh-TW" altLang="en-US" sz="4000" b="1" dirty="0">
              <a:latin typeface="+mn-ea"/>
              <a:ea typeface="+mn-ea"/>
            </a:endParaRPr>
          </a:p>
        </p:txBody>
      </p:sp>
    </p:spTree>
    <p:extLst>
      <p:ext uri="{BB962C8B-B14F-4D97-AF65-F5344CB8AC3E}">
        <p14:creationId xmlns:p14="http://schemas.microsoft.com/office/powerpoint/2010/main" val="959064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2073475"/>
            <a:ext cx="8972230" cy="4063947"/>
          </a:xfrm>
          <a:prstGeom prst="rect">
            <a:avLst/>
          </a:prstGeom>
        </p:spPr>
      </p:pic>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36</a:t>
            </a:fld>
            <a:endParaRPr lang="en-US" dirty="0"/>
          </a:p>
        </p:txBody>
      </p:sp>
      <p:sp>
        <p:nvSpPr>
          <p:cNvPr id="6" name="矩形 5"/>
          <p:cNvSpPr/>
          <p:nvPr/>
        </p:nvSpPr>
        <p:spPr>
          <a:xfrm>
            <a:off x="4826258" y="4992775"/>
            <a:ext cx="1169377" cy="334170"/>
          </a:xfrm>
          <a:prstGeom prst="rect">
            <a:avLst/>
          </a:prstGeom>
          <a:noFill/>
          <a:ln w="38100">
            <a:solidFill>
              <a:srgbClr val="FF339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矩形 6"/>
          <p:cNvSpPr/>
          <p:nvPr/>
        </p:nvSpPr>
        <p:spPr>
          <a:xfrm>
            <a:off x="4958144" y="5465863"/>
            <a:ext cx="4075236" cy="561269"/>
          </a:xfrm>
          <a:prstGeom prst="rect">
            <a:avLst/>
          </a:prstGeom>
          <a:solidFill>
            <a:srgbClr val="FF3399"/>
          </a:solidFill>
          <a:ln>
            <a:solidFill>
              <a:srgbClr val="FF3399"/>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詳細內容可參考圖書館網頁</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357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solidFill>
                  <a:srgbClr val="FF0000"/>
                </a:solidFill>
              </a:rPr>
              <a:t>NBINet</a:t>
            </a:r>
            <a:r>
              <a:rPr lang="zh-TW" altLang="en-US" dirty="0" smtClean="0"/>
              <a:t>：查詢全國圖書</a:t>
            </a:r>
            <a:endParaRPr lang="zh-TW" altLang="en-US" dirty="0"/>
          </a:p>
        </p:txBody>
      </p:sp>
      <p:sp>
        <p:nvSpPr>
          <p:cNvPr id="3" name="內容版面配置區 2"/>
          <p:cNvSpPr>
            <a:spLocks noGrp="1"/>
          </p:cNvSpPr>
          <p:nvPr>
            <p:ph idx="1"/>
          </p:nvPr>
        </p:nvSpPr>
        <p:spPr>
          <a:xfrm>
            <a:off x="857251" y="1901535"/>
            <a:ext cx="7632122" cy="4436919"/>
          </a:xfrm>
        </p:spPr>
        <p:txBody>
          <a:bodyPr>
            <a:normAutofit/>
          </a:bodyPr>
          <a:lstStyle/>
          <a:p>
            <a:endParaRPr lang="en-US" altLang="zh-TW" dirty="0" smtClean="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0" y="1430898"/>
            <a:ext cx="8837355" cy="514287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9779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rgbClr val="FF0000"/>
                </a:solidFill>
              </a:rPr>
              <a:t>全國期刊聯合目錄資料庫</a:t>
            </a:r>
            <a:r>
              <a:rPr lang="zh-TW" altLang="en-US" dirty="0" smtClean="0"/>
              <a:t>：</a:t>
            </a:r>
            <a:r>
              <a:rPr lang="en-US" altLang="zh-TW" dirty="0" smtClean="0"/>
              <a:t/>
            </a:r>
            <a:br>
              <a:rPr lang="en-US" altLang="zh-TW" dirty="0" smtClean="0"/>
            </a:br>
            <a:r>
              <a:rPr lang="zh-TW" altLang="en-US" dirty="0" smtClean="0"/>
              <a:t>查詢各種期刊被哪些館收錄</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66" y="1648998"/>
            <a:ext cx="7471737" cy="510830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9548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館際合作方式</a:t>
            </a:r>
            <a:endParaRPr lang="zh-TW" altLang="en-US" b="1" dirty="0"/>
          </a:p>
        </p:txBody>
      </p:sp>
      <p:graphicFrame>
        <p:nvGraphicFramePr>
          <p:cNvPr id="4" name="資料庫圖表 3"/>
          <p:cNvGraphicFramePr/>
          <p:nvPr>
            <p:extLst>
              <p:ext uri="{D42A27DB-BD31-4B8C-83A1-F6EECF244321}">
                <p14:modId xmlns:p14="http://schemas.microsoft.com/office/powerpoint/2010/main" val="1448911040"/>
              </p:ext>
            </p:extLst>
          </p:nvPr>
        </p:nvGraphicFramePr>
        <p:xfrm>
          <a:off x="448947" y="1246910"/>
          <a:ext cx="8320980" cy="491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內容版面配置區 2"/>
          <p:cNvSpPr>
            <a:spLocks noGrp="1"/>
          </p:cNvSpPr>
          <p:nvPr>
            <p:ph idx="1"/>
          </p:nvPr>
        </p:nvSpPr>
        <p:spPr>
          <a:xfrm>
            <a:off x="981946" y="5850081"/>
            <a:ext cx="8110104" cy="955964"/>
          </a:xfrm>
        </p:spPr>
        <p:txBody>
          <a:bodyPr>
            <a:normAutofit/>
          </a:bodyPr>
          <a:lstStyle/>
          <a:p>
            <a:pPr marL="45720" indent="0">
              <a:buNone/>
            </a:pPr>
            <a:r>
              <a:rPr lang="zh-TW" altLang="en-US" sz="2400" dirty="0" smtClean="0">
                <a:solidFill>
                  <a:srgbClr val="FF3399"/>
                </a:solidFill>
              </a:rPr>
              <a:t>詳細說明請參考圖書館網頁：</a:t>
            </a:r>
            <a:r>
              <a:rPr lang="en-US" altLang="zh-TW" sz="2400" dirty="0">
                <a:solidFill>
                  <a:srgbClr val="FF3399"/>
                </a:solidFill>
                <a:hlinkClick r:id="rId7"/>
              </a:rPr>
              <a:t>http://</a:t>
            </a:r>
            <a:r>
              <a:rPr lang="en-US" altLang="zh-TW" sz="2400" dirty="0" smtClean="0">
                <a:solidFill>
                  <a:srgbClr val="FF3399"/>
                </a:solidFill>
                <a:hlinkClick r:id="rId7"/>
              </a:rPr>
              <a:t>www.lib.nkmu.edu.tw/lib/inter_coop1.php</a:t>
            </a:r>
            <a:endParaRPr lang="en-US" altLang="zh-TW" sz="2400" dirty="0" smtClean="0">
              <a:solidFill>
                <a:srgbClr val="FF3399"/>
              </a:solidFill>
            </a:endParaRPr>
          </a:p>
        </p:txBody>
      </p:sp>
    </p:spTree>
    <p:extLst>
      <p:ext uri="{BB962C8B-B14F-4D97-AF65-F5344CB8AC3E}">
        <p14:creationId xmlns:p14="http://schemas.microsoft.com/office/powerpoint/2010/main" val="476187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a:t>楠梓</a:t>
            </a:r>
            <a:r>
              <a:rPr lang="en-US" altLang="zh-TW" dirty="0"/>
              <a:t>/</a:t>
            </a:r>
            <a:r>
              <a:rPr lang="zh-TW" altLang="en-US" dirty="0"/>
              <a:t>旗津校區</a:t>
            </a:r>
            <a:r>
              <a:rPr lang="zh-TW" altLang="en-US" dirty="0" smtClean="0"/>
              <a:t>圖書館網頁</a:t>
            </a:r>
            <a:endParaRPr lang="zh-TW" altLang="en-US"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4</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1" y="1514474"/>
            <a:ext cx="6795838" cy="5105399"/>
          </a:xfrm>
          <a:prstGeom prst="rect">
            <a:avLst/>
          </a:prstGeom>
          <a:ln w="19050">
            <a:solidFill>
              <a:srgbClr val="00B0F0"/>
            </a:solidFill>
          </a:ln>
        </p:spPr>
      </p:pic>
    </p:spTree>
    <p:extLst>
      <p:ext uri="{BB962C8B-B14F-4D97-AF65-F5344CB8AC3E}">
        <p14:creationId xmlns:p14="http://schemas.microsoft.com/office/powerpoint/2010/main" val="2817621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89" y="1540623"/>
            <a:ext cx="7864011" cy="5158992"/>
          </a:xfrm>
        </p:spPr>
      </p:pic>
      <p:sp>
        <p:nvSpPr>
          <p:cNvPr id="2" name="標題 1"/>
          <p:cNvSpPr>
            <a:spLocks noGrp="1"/>
          </p:cNvSpPr>
          <p:nvPr>
            <p:ph type="title"/>
          </p:nvPr>
        </p:nvSpPr>
        <p:spPr/>
        <p:txBody>
          <a:bodyPr>
            <a:normAutofit/>
          </a:bodyPr>
          <a:lstStyle/>
          <a:p>
            <a:r>
              <a:rPr lang="zh-TW" altLang="en-US" sz="4000" dirty="0" smtClean="0"/>
              <a:t>全國文獻傳遞服務系統</a:t>
            </a:r>
            <a:r>
              <a:rPr lang="en-US" altLang="zh-TW" sz="4000" dirty="0" smtClean="0"/>
              <a:t>(NDDS)</a:t>
            </a:r>
            <a:endParaRPr lang="zh-TW" altLang="en-US" sz="4000" dirty="0"/>
          </a:p>
        </p:txBody>
      </p:sp>
      <p:sp>
        <p:nvSpPr>
          <p:cNvPr id="5" name="矩形 4"/>
          <p:cNvSpPr/>
          <p:nvPr/>
        </p:nvSpPr>
        <p:spPr>
          <a:xfrm>
            <a:off x="6177872" y="2721455"/>
            <a:ext cx="2185078" cy="222202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6" name="矩形 5"/>
          <p:cNvSpPr/>
          <p:nvPr/>
        </p:nvSpPr>
        <p:spPr>
          <a:xfrm>
            <a:off x="2076450" y="4145521"/>
            <a:ext cx="3067049" cy="721754"/>
          </a:xfrm>
          <a:prstGeom prst="rect">
            <a:avLst/>
          </a:prstGeom>
          <a:solidFill>
            <a:srgbClr val="FF0000"/>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第一次使用須先申請帳號</a:t>
            </a:r>
            <a:endParaRPr lang="zh-TW" altLang="en-US" sz="2000" b="1"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5455721" y="4276374"/>
            <a:ext cx="592281" cy="40524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D57F1E4F-1CFF-5643-939E-02111984F565}" type="slidenum">
              <a:rPr lang="en-US" smtClean="0"/>
              <a:t>40</a:t>
            </a:fld>
            <a:endParaRPr lang="en-US" dirty="0"/>
          </a:p>
        </p:txBody>
      </p:sp>
      <p:grpSp>
        <p:nvGrpSpPr>
          <p:cNvPr id="16" name="群組 15"/>
          <p:cNvGrpSpPr/>
          <p:nvPr/>
        </p:nvGrpSpPr>
        <p:grpSpPr>
          <a:xfrm>
            <a:off x="13651" y="566338"/>
            <a:ext cx="9116698" cy="5725324"/>
            <a:chOff x="13651" y="566338"/>
            <a:chExt cx="9116698" cy="5725324"/>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 y="566338"/>
              <a:ext cx="9116698" cy="5725324"/>
            </a:xfrm>
            <a:prstGeom prst="rect">
              <a:avLst/>
            </a:prstGeom>
          </p:spPr>
        </p:pic>
        <p:sp>
          <p:nvSpPr>
            <p:cNvPr id="7" name="矩形 6"/>
            <p:cNvSpPr/>
            <p:nvPr/>
          </p:nvSpPr>
          <p:spPr>
            <a:xfrm>
              <a:off x="3076575" y="3609975"/>
              <a:ext cx="6191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p:cNvSpPr/>
          <p:nvPr/>
        </p:nvSpPr>
        <p:spPr>
          <a:xfrm>
            <a:off x="6320746" y="3728343"/>
            <a:ext cx="2404595" cy="849155"/>
          </a:xfrm>
          <a:prstGeom prst="rect">
            <a:avLst/>
          </a:prstGeom>
          <a:solidFill>
            <a:srgbClr val="FF99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填寫申請表單</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07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跨校借書服務</a:t>
            </a:r>
            <a:r>
              <a:rPr lang="en-US" altLang="zh-TW" dirty="0" smtClean="0"/>
              <a:t>-</a:t>
            </a:r>
            <a:br>
              <a:rPr lang="en-US" altLang="zh-TW" dirty="0" smtClean="0"/>
            </a:br>
            <a:r>
              <a:rPr lang="zh-TW" altLang="en-US" sz="3600" dirty="0" smtClean="0"/>
              <a:t>南區</a:t>
            </a:r>
            <a:r>
              <a:rPr lang="zh-TW" altLang="en-US" sz="3600" dirty="0"/>
              <a:t>區域圖書資源</a:t>
            </a:r>
            <a:r>
              <a:rPr lang="zh-TW" altLang="en-US" sz="3600" dirty="0" smtClean="0"/>
              <a:t>共享服務平台</a:t>
            </a:r>
            <a:endParaRPr lang="zh-TW" altLang="en-US" sz="36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41</a:t>
            </a:fld>
            <a:endParaRPr lang="en-US" dirty="0"/>
          </a:p>
        </p:txBody>
      </p:sp>
      <p:sp>
        <p:nvSpPr>
          <p:cNvPr id="7" name="矩形 6"/>
          <p:cNvSpPr/>
          <p:nvPr/>
        </p:nvSpPr>
        <p:spPr>
          <a:xfrm>
            <a:off x="990600" y="2943225"/>
            <a:ext cx="40005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676400"/>
            <a:ext cx="8059806" cy="4952999"/>
          </a:xfrm>
        </p:spPr>
      </p:pic>
      <p:sp>
        <p:nvSpPr>
          <p:cNvPr id="10" name="矩形 9"/>
          <p:cNvSpPr/>
          <p:nvPr/>
        </p:nvSpPr>
        <p:spPr>
          <a:xfrm>
            <a:off x="695325" y="3043237"/>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86050" y="3047999"/>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95325" y="5693717"/>
            <a:ext cx="1857374" cy="400110"/>
          </a:xfrm>
          <a:prstGeom prst="rect">
            <a:avLst/>
          </a:prstGeom>
          <a:noFill/>
          <a:ln w="57150">
            <a:solidFill>
              <a:srgbClr val="FF0000"/>
            </a:solidFill>
          </a:ln>
        </p:spPr>
        <p:txBody>
          <a:bodyPr wrap="square" rtlCol="0">
            <a:spAutoFit/>
          </a:bodyPr>
          <a:lstStyle/>
          <a:p>
            <a:pPr algn="ctr"/>
            <a:r>
              <a:rPr lang="zh-TW" altLang="en-US" sz="2000" b="1" dirty="0" smtClean="0">
                <a:solidFill>
                  <a:srgbClr val="FF0000"/>
                </a:solidFill>
              </a:rPr>
              <a:t>申請圖書傳遞</a:t>
            </a:r>
            <a:endParaRPr lang="zh-TW" altLang="en-US" sz="2000" b="1" dirty="0">
              <a:solidFill>
                <a:srgbClr val="FF0000"/>
              </a:solidFill>
            </a:endParaRPr>
          </a:p>
        </p:txBody>
      </p:sp>
      <p:sp>
        <p:nvSpPr>
          <p:cNvPr id="12" name="文字方塊 11"/>
          <p:cNvSpPr txBox="1"/>
          <p:nvPr/>
        </p:nvSpPr>
        <p:spPr>
          <a:xfrm>
            <a:off x="2647949" y="5693717"/>
            <a:ext cx="2009776" cy="400110"/>
          </a:xfrm>
          <a:prstGeom prst="rect">
            <a:avLst/>
          </a:prstGeom>
          <a:noFill/>
          <a:ln w="57150">
            <a:solidFill>
              <a:srgbClr val="FF0000"/>
            </a:solidFill>
          </a:ln>
        </p:spPr>
        <p:txBody>
          <a:bodyPr wrap="square" rtlCol="0">
            <a:spAutoFit/>
          </a:bodyPr>
          <a:lstStyle/>
          <a:p>
            <a:pPr algn="ctr"/>
            <a:r>
              <a:rPr lang="zh-TW" altLang="en-US" sz="2000" b="1" dirty="0">
                <a:solidFill>
                  <a:srgbClr val="FF0000"/>
                </a:solidFill>
              </a:rPr>
              <a:t>親自</a:t>
            </a:r>
            <a:r>
              <a:rPr lang="zh-TW" altLang="en-US" sz="2000" b="1" dirty="0" smtClean="0">
                <a:solidFill>
                  <a:srgbClr val="FF0000"/>
                </a:solidFill>
              </a:rPr>
              <a:t>到他館借書</a:t>
            </a:r>
            <a:endParaRPr lang="zh-TW" altLang="en-US" sz="2000" b="1" dirty="0">
              <a:solidFill>
                <a:srgbClr val="FF0000"/>
              </a:solidFill>
            </a:endParaRPr>
          </a:p>
        </p:txBody>
      </p:sp>
    </p:spTree>
    <p:extLst>
      <p:ext uri="{BB962C8B-B14F-4D97-AF65-F5344CB8AC3E}">
        <p14:creationId xmlns:p14="http://schemas.microsoft.com/office/powerpoint/2010/main" val="38368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7251" y="1901535"/>
            <a:ext cx="7632122" cy="4436919"/>
          </a:xfrm>
        </p:spPr>
        <p:txBody>
          <a:bodyPr>
            <a:normAutofit/>
          </a:bodyPr>
          <a:lstStyle/>
          <a:p>
            <a:r>
              <a:rPr lang="zh-TW" altLang="en-US" sz="2800" dirty="0" smtClean="0"/>
              <a:t>請至</a:t>
            </a:r>
            <a:r>
              <a:rPr lang="zh-TW" altLang="en-US" sz="2800" u="sng" dirty="0" smtClean="0">
                <a:solidFill>
                  <a:srgbClr val="FF3399"/>
                </a:solidFill>
              </a:rPr>
              <a:t>圖書館服務</a:t>
            </a:r>
            <a:r>
              <a:rPr lang="zh-TW" altLang="en-US" sz="2800" u="sng" dirty="0">
                <a:solidFill>
                  <a:srgbClr val="FF3399"/>
                </a:solidFill>
              </a:rPr>
              <a:t>檯</a:t>
            </a:r>
            <a:r>
              <a:rPr lang="zh-TW" altLang="en-US" sz="2800" dirty="0" smtClean="0"/>
              <a:t>辦理</a:t>
            </a:r>
            <a:endParaRPr lang="en-US" altLang="zh-TW" sz="2800" dirty="0" smtClean="0"/>
          </a:p>
          <a:p>
            <a:r>
              <a:rPr lang="zh-TW" altLang="en-US" sz="2800" dirty="0" smtClean="0"/>
              <a:t>借</a:t>
            </a:r>
            <a:r>
              <a:rPr lang="zh-TW" altLang="en-US" sz="2800" dirty="0"/>
              <a:t>閱期限</a:t>
            </a:r>
            <a:r>
              <a:rPr lang="zh-TW" altLang="en-US" sz="2800" dirty="0" smtClean="0"/>
              <a:t>：</a:t>
            </a:r>
            <a:r>
              <a:rPr lang="en-US" altLang="zh-TW" sz="2800" u="sng" dirty="0" smtClean="0">
                <a:solidFill>
                  <a:srgbClr val="FF3399"/>
                </a:solidFill>
              </a:rPr>
              <a:t>2~4</a:t>
            </a:r>
            <a:r>
              <a:rPr lang="zh-TW" altLang="en-US" sz="2800" u="sng" dirty="0" smtClean="0">
                <a:solidFill>
                  <a:srgbClr val="FF3399"/>
                </a:solidFill>
              </a:rPr>
              <a:t>星期，依各校規則而定</a:t>
            </a:r>
            <a:endParaRPr lang="en-US" altLang="zh-TW" sz="2800" u="sng" dirty="0" smtClean="0">
              <a:solidFill>
                <a:srgbClr val="FF3399"/>
              </a:solidFill>
            </a:endParaRPr>
          </a:p>
          <a:p>
            <a:r>
              <a:rPr lang="zh-TW" altLang="en-US" sz="2800" dirty="0"/>
              <a:t>合作學校</a:t>
            </a:r>
            <a:r>
              <a:rPr lang="zh-TW" altLang="en-US" sz="2800" dirty="0" smtClean="0"/>
              <a:t>：</a:t>
            </a:r>
            <a:endParaRPr lang="en-US" altLang="zh-TW" sz="2800" dirty="0" smtClean="0"/>
          </a:p>
          <a:p>
            <a:pPr lvl="1"/>
            <a:r>
              <a:rPr lang="zh-TW" altLang="en-US" sz="2400" dirty="0" smtClean="0"/>
              <a:t>個別合作</a:t>
            </a:r>
            <a:r>
              <a:rPr lang="en-US" altLang="zh-TW" sz="2400" dirty="0"/>
              <a:t>7</a:t>
            </a:r>
            <a:r>
              <a:rPr lang="zh-TW" altLang="en-US" sz="2400" dirty="0" smtClean="0"/>
              <a:t>校（成功</a:t>
            </a:r>
            <a:r>
              <a:rPr lang="zh-TW" altLang="en-US" sz="2400" dirty="0"/>
              <a:t>大學</a:t>
            </a:r>
            <a:r>
              <a:rPr lang="zh-TW" altLang="en-US" sz="2400" dirty="0" smtClean="0"/>
              <a:t>、中山大學、高雄</a:t>
            </a:r>
            <a:r>
              <a:rPr lang="zh-TW" altLang="en-US" sz="2400" dirty="0"/>
              <a:t>師範大學</a:t>
            </a:r>
            <a:r>
              <a:rPr lang="zh-TW" altLang="en-US" sz="2400" dirty="0" smtClean="0"/>
              <a:t>、</a:t>
            </a:r>
            <a:r>
              <a:rPr lang="zh-TW" altLang="en-US" sz="2400" dirty="0"/>
              <a:t>臺灣大學</a:t>
            </a:r>
            <a:r>
              <a:rPr lang="zh-TW" altLang="en-US" sz="2400" dirty="0" smtClean="0"/>
              <a:t>、臺南大學、臺東大學、高雄醫學大學）</a:t>
            </a:r>
            <a:endParaRPr lang="en-US" altLang="zh-TW" sz="24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42</a:t>
            </a:fld>
            <a:endParaRPr lang="en-US" dirty="0"/>
          </a:p>
        </p:txBody>
      </p:sp>
      <p:sp>
        <p:nvSpPr>
          <p:cNvPr id="4" name="文字方塊 3"/>
          <p:cNvSpPr txBox="1"/>
          <p:nvPr/>
        </p:nvSpPr>
        <p:spPr>
          <a:xfrm>
            <a:off x="971550" y="5343525"/>
            <a:ext cx="7219950" cy="830997"/>
          </a:xfrm>
          <a:prstGeom prst="rect">
            <a:avLst/>
          </a:prstGeom>
          <a:noFill/>
        </p:spPr>
        <p:txBody>
          <a:bodyPr wrap="square" rtlCol="0">
            <a:spAutoFit/>
          </a:bodyPr>
          <a:lstStyle/>
          <a:p>
            <a:r>
              <a:rPr lang="zh-TW" altLang="en-US" sz="2400" dirty="0" smtClean="0">
                <a:solidFill>
                  <a:srgbClr val="000099"/>
                </a:solidFill>
              </a:rPr>
              <a:t>詳細</a:t>
            </a:r>
            <a:r>
              <a:rPr lang="zh-TW" altLang="en-US" sz="2400" dirty="0">
                <a:solidFill>
                  <a:srgbClr val="000099"/>
                </a:solidFill>
              </a:rPr>
              <a:t>說明請參考圖書館網頁</a:t>
            </a:r>
            <a:r>
              <a:rPr lang="zh-TW" altLang="en-US" sz="2400" dirty="0" smtClean="0">
                <a:solidFill>
                  <a:srgbClr val="000099"/>
                </a:solidFill>
              </a:rPr>
              <a:t>：</a:t>
            </a:r>
            <a:r>
              <a:rPr lang="en-US" altLang="zh-TW" sz="2400" dirty="0" smtClean="0">
                <a:solidFill>
                  <a:srgbClr val="000099"/>
                </a:solidFill>
                <a:hlinkClick r:id="rId2"/>
              </a:rPr>
              <a:t>http</a:t>
            </a:r>
            <a:r>
              <a:rPr lang="en-US" altLang="zh-TW" sz="2400" dirty="0">
                <a:solidFill>
                  <a:srgbClr val="000099"/>
                </a:solidFill>
                <a:hlinkClick r:id="rId2"/>
              </a:rPr>
              <a:t>://</a:t>
            </a:r>
            <a:r>
              <a:rPr lang="en-US" altLang="zh-TW" sz="2400" dirty="0" smtClean="0">
                <a:solidFill>
                  <a:srgbClr val="000099"/>
                </a:solidFill>
                <a:hlinkClick r:id="rId2"/>
              </a:rPr>
              <a:t>www.lib.nkmu.edu.tw/lib/inter_coop1_2.php</a:t>
            </a:r>
            <a:endParaRPr lang="zh-TW" altLang="en-US" sz="2400" dirty="0">
              <a:solidFill>
                <a:srgbClr val="000099"/>
              </a:solidFill>
            </a:endParaRPr>
          </a:p>
        </p:txBody>
      </p:sp>
      <p:sp>
        <p:nvSpPr>
          <p:cNvPr id="7" name="標題 6"/>
          <p:cNvSpPr>
            <a:spLocks noGrp="1"/>
          </p:cNvSpPr>
          <p:nvPr>
            <p:ph type="title"/>
          </p:nvPr>
        </p:nvSpPr>
        <p:spPr/>
        <p:txBody>
          <a:bodyPr/>
          <a:lstStyle/>
          <a:p>
            <a:r>
              <a:rPr lang="zh-TW" altLang="en-US" dirty="0"/>
              <a:t>跨校借書服務</a:t>
            </a:r>
            <a:r>
              <a:rPr lang="en-US" altLang="zh-TW" dirty="0" smtClean="0"/>
              <a:t>-</a:t>
            </a:r>
            <a:r>
              <a:rPr lang="zh-TW" altLang="en-US" sz="3600" dirty="0"/>
              <a:t>跨校借書證</a:t>
            </a:r>
            <a:endParaRPr lang="zh-TW" altLang="en-US" dirty="0"/>
          </a:p>
        </p:txBody>
      </p:sp>
    </p:spTree>
    <p:extLst>
      <p:ext uri="{BB962C8B-B14F-4D97-AF65-F5344CB8AC3E}">
        <p14:creationId xmlns:p14="http://schemas.microsoft.com/office/powerpoint/2010/main" val="4105040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0586"/>
          </a:xfrm>
          <a:prstGeom prst="rect">
            <a:avLst/>
          </a:prstGeom>
          <a:ln>
            <a:noFill/>
          </a:ln>
          <a:effectLst>
            <a:softEdge rad="112500"/>
          </a:effectLst>
        </p:spPr>
      </p:pic>
      <p:sp>
        <p:nvSpPr>
          <p:cNvPr id="4" name="投影片編號版面配置區 3"/>
          <p:cNvSpPr>
            <a:spLocks noGrp="1"/>
          </p:cNvSpPr>
          <p:nvPr>
            <p:ph type="sldNum" sz="quarter" idx="12"/>
          </p:nvPr>
        </p:nvSpPr>
        <p:spPr/>
        <p:txBody>
          <a:bodyPr/>
          <a:lstStyle/>
          <a:p>
            <a:fld id="{D57F1E4F-1CFF-5643-939E-02111984F565}" type="slidenum">
              <a:rPr lang="en-US" smtClean="0"/>
              <a:t>43</a:t>
            </a:fld>
            <a:endParaRPr lang="en-US" dirty="0"/>
          </a:p>
        </p:txBody>
      </p:sp>
      <p:sp>
        <p:nvSpPr>
          <p:cNvPr id="6" name="標題 3"/>
          <p:cNvSpPr>
            <a:spLocks noGrp="1"/>
          </p:cNvSpPr>
          <p:nvPr>
            <p:ph type="title"/>
          </p:nvPr>
        </p:nvSpPr>
        <p:spPr>
          <a:xfrm>
            <a:off x="455038" y="5204696"/>
            <a:ext cx="5829300" cy="1463040"/>
          </a:xfrm>
        </p:spPr>
        <p:txBody>
          <a:bodyPr>
            <a:normAutofit/>
          </a:bodyPr>
          <a:lstStyle/>
          <a:p>
            <a:r>
              <a:rPr lang="zh-TW" altLang="en-US" b="1" dirty="0">
                <a:latin typeface="+mn-ea"/>
                <a:ea typeface="+mn-ea"/>
              </a:rPr>
              <a:t>圖書館還有</a:t>
            </a:r>
            <a:r>
              <a:rPr lang="en-US" altLang="zh-TW" b="1" dirty="0" smtClean="0">
                <a:latin typeface="+mn-ea"/>
                <a:ea typeface="+mn-ea"/>
              </a:rPr>
              <a:t>…</a:t>
            </a:r>
            <a:r>
              <a:rPr lang="zh-TW" altLang="en-US" b="1" dirty="0" smtClean="0">
                <a:latin typeface="+mn-ea"/>
                <a:ea typeface="+mn-ea"/>
              </a:rPr>
              <a:t>？</a:t>
            </a:r>
            <a:endParaRPr lang="zh-TW" altLang="en-US" b="1" dirty="0">
              <a:latin typeface="+mn-ea"/>
              <a:ea typeface="+mn-ea"/>
            </a:endParaRPr>
          </a:p>
        </p:txBody>
      </p:sp>
      <p:sp>
        <p:nvSpPr>
          <p:cNvPr id="7" name="文字版面配置區 6"/>
          <p:cNvSpPr>
            <a:spLocks noGrp="1"/>
          </p:cNvSpPr>
          <p:nvPr>
            <p:ph type="body" idx="1"/>
          </p:nvPr>
        </p:nvSpPr>
        <p:spPr>
          <a:xfrm>
            <a:off x="6457950" y="5204696"/>
            <a:ext cx="2400300" cy="1463040"/>
          </a:xfrm>
        </p:spPr>
        <p:txBody>
          <a:bodyPr/>
          <a:lstStyle/>
          <a:p>
            <a:endParaRPr lang="zh-TW" altLang="en-US"/>
          </a:p>
        </p:txBody>
      </p:sp>
    </p:spTree>
    <p:extLst>
      <p:ext uri="{BB962C8B-B14F-4D97-AF65-F5344CB8AC3E}">
        <p14:creationId xmlns:p14="http://schemas.microsoft.com/office/powerpoint/2010/main" val="450370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80293" y="451180"/>
            <a:ext cx="8406245" cy="1356360"/>
          </a:xfrm>
        </p:spPr>
        <p:txBody>
          <a:bodyPr>
            <a:normAutofit/>
          </a:bodyPr>
          <a:lstStyle/>
          <a:p>
            <a:r>
              <a:rPr lang="zh-TW" altLang="en-US" sz="4000" b="1" dirty="0" smtClean="0"/>
              <a:t>場地－研究小間、討論室、</a:t>
            </a:r>
            <a:r>
              <a:rPr lang="zh-TW" altLang="en-US" sz="4000" b="1" dirty="0"/>
              <a:t>視聽</a:t>
            </a:r>
            <a:r>
              <a:rPr lang="zh-TW" altLang="en-US" sz="4000" b="1" dirty="0" smtClean="0"/>
              <a:t>室</a:t>
            </a:r>
            <a:endParaRPr lang="zh-TW" altLang="en-US" sz="4000" b="1" dirty="0"/>
          </a:p>
        </p:txBody>
      </p:sp>
      <p:pic>
        <p:nvPicPr>
          <p:cNvPr id="7" name="內容版面配置區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2404" y="1469434"/>
            <a:ext cx="4206960" cy="2660316"/>
          </a:xfrm>
          <a:prstGeom prst="rect">
            <a:avLst/>
          </a:prstGeom>
        </p:spPr>
      </p:pic>
      <p:sp>
        <p:nvSpPr>
          <p:cNvPr id="9" name="投影片編號版面配置區 8"/>
          <p:cNvSpPr>
            <a:spLocks noGrp="1"/>
          </p:cNvSpPr>
          <p:nvPr>
            <p:ph type="sldNum" sz="quarter" idx="12"/>
          </p:nvPr>
        </p:nvSpPr>
        <p:spPr/>
        <p:txBody>
          <a:bodyPr/>
          <a:lstStyle/>
          <a:p>
            <a:fld id="{D57F1E4F-1CFF-5643-939E-02111984F565}" type="slidenum">
              <a:rPr lang="en-US" smtClean="0"/>
              <a:t>44</a:t>
            </a:fld>
            <a:endParaRPr lang="en-US" dirty="0"/>
          </a:p>
        </p:txBody>
      </p:sp>
      <p:pic>
        <p:nvPicPr>
          <p:cNvPr id="5" name="內容版面配置區 4"/>
          <p:cNvPicPr>
            <a:picLocks noGrp="1" noChangeAspect="1"/>
          </p:cNvPicPr>
          <p:nvPr>
            <p:ph idx="1"/>
          </p:nvPr>
        </p:nvPicPr>
        <p:blipFill rotWithShape="1">
          <a:blip r:embed="rId3">
            <a:extLst>
              <a:ext uri="{28A0092B-C50C-407E-A947-70E740481C1C}">
                <a14:useLocalDpi xmlns:a14="http://schemas.microsoft.com/office/drawing/2010/main" val="0"/>
              </a:ext>
            </a:extLst>
          </a:blip>
          <a:srcRect l="8282" t="6502" r="8502"/>
          <a:stretch/>
        </p:blipFill>
        <p:spPr>
          <a:xfrm>
            <a:off x="405440" y="4119115"/>
            <a:ext cx="4206963" cy="2643193"/>
          </a:xfrm>
        </p:spPr>
      </p:pic>
      <p:pic>
        <p:nvPicPr>
          <p:cNvPr id="3074" name="Picture 2" descr="D:\★我的圖片\★圖書館照片\★楠梓總館\3F\研究小間\106年新設研究小間\IMG_159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69433"/>
            <a:ext cx="4212354" cy="264968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04" y="4120671"/>
            <a:ext cx="4206960" cy="2641637"/>
          </a:xfrm>
          <a:prstGeom prst="rect">
            <a:avLst/>
          </a:prstGeom>
        </p:spPr>
      </p:pic>
    </p:spTree>
    <p:extLst>
      <p:ext uri="{BB962C8B-B14F-4D97-AF65-F5344CB8AC3E}">
        <p14:creationId xmlns:p14="http://schemas.microsoft.com/office/powerpoint/2010/main" val="1727978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7969" y="4114854"/>
            <a:ext cx="3998720" cy="2650179"/>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5938" y="4114854"/>
            <a:ext cx="3998720" cy="2650179"/>
          </a:xfrm>
          <a:prstGeom prst="rect">
            <a:avLst/>
          </a:prstGeom>
        </p:spPr>
      </p:pic>
      <p:sp>
        <p:nvSpPr>
          <p:cNvPr id="8" name="投影片編號版面配置區 7"/>
          <p:cNvSpPr>
            <a:spLocks noGrp="1"/>
          </p:cNvSpPr>
          <p:nvPr>
            <p:ph type="sldNum" sz="quarter" idx="12"/>
          </p:nvPr>
        </p:nvSpPr>
        <p:spPr/>
        <p:txBody>
          <a:bodyPr/>
          <a:lstStyle/>
          <a:p>
            <a:fld id="{D57F1E4F-1CFF-5643-939E-02111984F565}" type="slidenum">
              <a:rPr lang="en-US" smtClean="0"/>
              <a:t>45</a:t>
            </a:fld>
            <a:endParaRPr lang="en-US" dirty="0"/>
          </a:p>
        </p:txBody>
      </p:sp>
      <p:sp>
        <p:nvSpPr>
          <p:cNvPr id="9" name="標題 1"/>
          <p:cNvSpPr txBox="1">
            <a:spLocks/>
          </p:cNvSpPr>
          <p:nvPr/>
        </p:nvSpPr>
        <p:spPr>
          <a:xfrm>
            <a:off x="780293" y="451180"/>
            <a:ext cx="8406245" cy="135636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n-ea"/>
                <a:ea typeface="+mn-ea"/>
                <a:cs typeface="+mj-cs"/>
              </a:defRPr>
            </a:lvl1pPr>
          </a:lstStyle>
          <a:p>
            <a:r>
              <a:rPr lang="zh-TW" altLang="en-US" sz="4000" b="1" dirty="0"/>
              <a:t>座位－檢索區、視聽區</a:t>
            </a:r>
            <a:r>
              <a:rPr lang="en-US" altLang="zh-TW" sz="4000" b="1" dirty="0"/>
              <a:t>…</a:t>
            </a:r>
            <a:endParaRPr lang="zh-TW" altLang="en-US" sz="4000" b="1" dirty="0"/>
          </a:p>
        </p:txBody>
      </p:sp>
      <p:pic>
        <p:nvPicPr>
          <p:cNvPr id="5" name="內容版面配置區 4"/>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4575938" y="1462442"/>
            <a:ext cx="3998720" cy="2649682"/>
          </a:xfr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7969" y="1455819"/>
            <a:ext cx="3997970" cy="2659035"/>
          </a:xfrm>
          <a:prstGeom prst="rect">
            <a:avLst/>
          </a:prstGeom>
        </p:spPr>
      </p:pic>
    </p:spTree>
    <p:extLst>
      <p:ext uri="{BB962C8B-B14F-4D97-AF65-F5344CB8AC3E}">
        <p14:creationId xmlns:p14="http://schemas.microsoft.com/office/powerpoint/2010/main" val="2940633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圖書館可以很學術</a:t>
            </a:r>
            <a:endParaRPr lang="zh-TW" altLang="en-US" b="1" dirty="0"/>
          </a:p>
        </p:txBody>
      </p:sp>
      <p:grpSp>
        <p:nvGrpSpPr>
          <p:cNvPr id="12" name="群組 11"/>
          <p:cNvGrpSpPr/>
          <p:nvPr/>
        </p:nvGrpSpPr>
        <p:grpSpPr>
          <a:xfrm>
            <a:off x="474765" y="1475507"/>
            <a:ext cx="8170218" cy="5392882"/>
            <a:chOff x="474765" y="1475507"/>
            <a:chExt cx="8170218" cy="5392882"/>
          </a:xfrm>
        </p:grpSpPr>
        <p:sp>
          <p:nvSpPr>
            <p:cNvPr id="5" name="矩形 4"/>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6784276" y="4630181"/>
              <a:ext cx="1743036" cy="1860706"/>
            </a:xfrm>
            <a:prstGeom prst="rect">
              <a:avLst/>
            </a:prstGeom>
            <a:blipFill rotWithShape="1">
              <a:blip r:embed="rId3"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矩形 13"/>
            <p:cNvSpPr/>
            <p:nvPr/>
          </p:nvSpPr>
          <p:spPr>
            <a:xfrm>
              <a:off x="5595631" y="5407565"/>
              <a:ext cx="1083322" cy="1083322"/>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7" name="手繪多邊形 26"/>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0" name="手繪多邊形 29"/>
            <p:cNvSpPr/>
            <p:nvPr/>
          </p:nvSpPr>
          <p:spPr>
            <a:xfrm>
              <a:off x="318840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4" name="手繪多邊形 33"/>
            <p:cNvSpPr/>
            <p:nvPr/>
          </p:nvSpPr>
          <p:spPr>
            <a:xfrm>
              <a:off x="463883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9" name="手繪多邊形 38"/>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45" name="手繪多邊形 44"/>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grpSp>
      <p:pic>
        <p:nvPicPr>
          <p:cNvPr id="15" name="內容版面配置區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5630" y="4630181"/>
            <a:ext cx="1058621" cy="651028"/>
          </a:xfrm>
          <a:prstGeom prst="rect">
            <a:avLst/>
          </a:prstGeom>
          <a:ln w="19050">
            <a:solidFill>
              <a:schemeClr val="accent6">
                <a:hueOff val="0"/>
                <a:satOff val="0"/>
                <a:lumOff val="0"/>
              </a:schemeClr>
            </a:solidFill>
          </a:ln>
        </p:spPr>
      </p:pic>
      <p:sp>
        <p:nvSpPr>
          <p:cNvPr id="8" name="投影片編號版面配置區 7"/>
          <p:cNvSpPr>
            <a:spLocks noGrp="1"/>
          </p:cNvSpPr>
          <p:nvPr>
            <p:ph type="sldNum" sz="quarter" idx="12"/>
          </p:nvPr>
        </p:nvSpPr>
        <p:spPr/>
        <p:txBody>
          <a:bodyPr/>
          <a:lstStyle/>
          <a:p>
            <a:fld id="{D57F1E4F-1CFF-5643-939E-02111984F565}" type="slidenum">
              <a:rPr lang="en-US" smtClean="0"/>
              <a:t>46</a:t>
            </a:fld>
            <a:endParaRPr lang="en-US" dirty="0"/>
          </a:p>
        </p:txBody>
      </p:sp>
      <p:pic>
        <p:nvPicPr>
          <p:cNvPr id="11" name="內容版面配置區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95631" y="1475507"/>
            <a:ext cx="2931681" cy="3050536"/>
          </a:xfrm>
        </p:spPr>
      </p:pic>
    </p:spTree>
    <p:extLst>
      <p:ext uri="{BB962C8B-B14F-4D97-AF65-F5344CB8AC3E}">
        <p14:creationId xmlns:p14="http://schemas.microsoft.com/office/powerpoint/2010/main" val="4017879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圖書館也可以很休閒</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8" name="矩形 7"/>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5595631" y="1475507"/>
            <a:ext cx="3049351" cy="3049351"/>
          </a:xfrm>
          <a:prstGeom prst="rect">
            <a:avLst/>
          </a:prstGeom>
          <a:blipFill rotWithShape="1">
            <a:blip r:embed="rId3">
              <a:extLst>
                <a:ext uri="{28A0092B-C50C-407E-A947-70E740481C1C}">
                  <a14:useLocalDpi xmlns:a14="http://schemas.microsoft.com/office/drawing/2010/main" val="0"/>
                </a:ext>
              </a:extLst>
            </a:blip>
            <a:stretch>
              <a:fillRect/>
            </a:stretch>
          </a:bli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矩形 23"/>
          <p:cNvSpPr/>
          <p:nvPr/>
        </p:nvSpPr>
        <p:spPr>
          <a:xfrm>
            <a:off x="6784276" y="4630181"/>
            <a:ext cx="1860706" cy="1860706"/>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9" name="矩形 28"/>
          <p:cNvSpPr/>
          <p:nvPr/>
        </p:nvSpPr>
        <p:spPr>
          <a:xfrm>
            <a:off x="5595631" y="5407565"/>
            <a:ext cx="1083322" cy="1083322"/>
          </a:xfrm>
          <a:prstGeom prst="rect">
            <a:avLst/>
          </a:prstGeom>
          <a:blipFill rotWithShape="1">
            <a:blip r:embed="rId5"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4" name="矩形 33"/>
          <p:cNvSpPr/>
          <p:nvPr/>
        </p:nvSpPr>
        <p:spPr>
          <a:xfrm>
            <a:off x="5595631" y="4630181"/>
            <a:ext cx="1083322" cy="667045"/>
          </a:xfrm>
          <a:prstGeom prst="rect">
            <a:avLst/>
          </a:prstGeom>
          <a:blipFill rotWithShape="1">
            <a:blip r:embed="rId6">
              <a:extLst>
                <a:ext uri="{28A0092B-C50C-407E-A947-70E740481C1C}">
                  <a14:useLocalDpi xmlns:a14="http://schemas.microsoft.com/office/drawing/2010/main" val="0"/>
                </a:ext>
              </a:extLst>
            </a:blip>
            <a:stretch>
              <a:fillRect/>
            </a:stretch>
          </a:blip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 name="手繪多邊形 40"/>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3" name="手繪多邊形 52"/>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9" name="手繪多邊形 58"/>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6" name="投影片編號版面配置區 5"/>
          <p:cNvSpPr>
            <a:spLocks noGrp="1"/>
          </p:cNvSpPr>
          <p:nvPr>
            <p:ph type="sldNum" sz="quarter" idx="12"/>
          </p:nvPr>
        </p:nvSpPr>
        <p:spPr/>
        <p:txBody>
          <a:bodyPr/>
          <a:lstStyle/>
          <a:p>
            <a:fld id="{D57F1E4F-1CFF-5643-939E-02111984F565}" type="slidenum">
              <a:rPr lang="en-US" smtClean="0"/>
              <a:t>47</a:t>
            </a:fld>
            <a:endParaRPr lang="en-US" dirty="0"/>
          </a:p>
        </p:txBody>
      </p:sp>
    </p:spTree>
    <p:extLst>
      <p:ext uri="{BB962C8B-B14F-4D97-AF65-F5344CB8AC3E}">
        <p14:creationId xmlns:p14="http://schemas.microsoft.com/office/powerpoint/2010/main" val="1498603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圖書館</a:t>
            </a:r>
            <a:r>
              <a:rPr lang="zh-TW" altLang="en-US" b="1" dirty="0" smtClean="0"/>
              <a:t>資源與智慧財產權</a:t>
            </a:r>
            <a:endParaRPr lang="zh-TW" altLang="en-US" b="1" dirty="0"/>
          </a:p>
        </p:txBody>
      </p:sp>
      <p:sp>
        <p:nvSpPr>
          <p:cNvPr id="3" name="內容版面配置區 2"/>
          <p:cNvSpPr>
            <a:spLocks noGrp="1"/>
          </p:cNvSpPr>
          <p:nvPr>
            <p:ph idx="1"/>
          </p:nvPr>
        </p:nvSpPr>
        <p:spPr>
          <a:xfrm>
            <a:off x="342898" y="4907971"/>
            <a:ext cx="4175709" cy="1711038"/>
          </a:xfrm>
        </p:spPr>
        <p:txBody>
          <a:bodyPr>
            <a:normAutofit/>
          </a:bodyPr>
          <a:lstStyle/>
          <a:p>
            <a:pPr marL="45720" indent="0">
              <a:spcBef>
                <a:spcPts val="200"/>
              </a:spcBef>
              <a:spcAft>
                <a:spcPts val="400"/>
              </a:spcAft>
              <a:buNone/>
            </a:pPr>
            <a:r>
              <a:rPr lang="zh-TW" altLang="en-US" sz="2800" b="1" dirty="0" smtClean="0">
                <a:solidFill>
                  <a:srgbClr val="002060"/>
                </a:solidFill>
              </a:rPr>
              <a:t>尊重智慧財產權</a:t>
            </a:r>
            <a:endParaRPr lang="en-US" altLang="zh-TW" sz="2800" b="1" dirty="0" smtClean="0">
              <a:solidFill>
                <a:srgbClr val="002060"/>
              </a:solidFill>
            </a:endParaRPr>
          </a:p>
          <a:p>
            <a:pPr lvl="1"/>
            <a:r>
              <a:rPr lang="zh-TW" altLang="en-US" sz="1800" dirty="0">
                <a:solidFill>
                  <a:srgbClr val="002060"/>
                </a:solidFill>
              </a:rPr>
              <a:t>寫論文或報告時</a:t>
            </a:r>
            <a:r>
              <a:rPr lang="zh-TW" altLang="en-US" sz="1800" dirty="0" smtClean="0">
                <a:solidFill>
                  <a:srgbClr val="002060"/>
                </a:solidFill>
              </a:rPr>
              <a:t>，</a:t>
            </a:r>
            <a:r>
              <a:rPr lang="zh-TW" altLang="en-US" sz="1800" b="1" u="sng" dirty="0" smtClean="0">
                <a:solidFill>
                  <a:srgbClr val="FF0000"/>
                </a:solidFill>
              </a:rPr>
              <a:t>註明引用資料來源</a:t>
            </a:r>
            <a:endParaRPr lang="en-US" altLang="zh-TW" sz="1800" b="1" u="sng" dirty="0">
              <a:solidFill>
                <a:srgbClr val="FF0000"/>
              </a:solidFill>
            </a:endParaRPr>
          </a:p>
          <a:p>
            <a:pPr lvl="1"/>
            <a:r>
              <a:rPr lang="zh-TW" altLang="en-US" sz="1800" dirty="0" smtClean="0">
                <a:solidFill>
                  <a:srgbClr val="002060"/>
                </a:solidFill>
              </a:rPr>
              <a:t>不得不法影印及傳播</a:t>
            </a:r>
            <a:endParaRPr lang="zh-TW" altLang="en-US" sz="1800" dirty="0">
              <a:solidFill>
                <a:srgbClr val="002060"/>
              </a:solidFill>
            </a:endParaRPr>
          </a:p>
        </p:txBody>
      </p:sp>
      <p:sp>
        <p:nvSpPr>
          <p:cNvPr id="4" name="內容版面配置區 2"/>
          <p:cNvSpPr txBox="1">
            <a:spLocks/>
          </p:cNvSpPr>
          <p:nvPr/>
        </p:nvSpPr>
        <p:spPr>
          <a:xfrm>
            <a:off x="4467028" y="4904113"/>
            <a:ext cx="4365619" cy="156556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74320" lvl="1" indent="0">
              <a:buNone/>
            </a:pPr>
            <a:r>
              <a:rPr lang="zh-TW" altLang="en-US" sz="2800" b="1" dirty="0" smtClean="0">
                <a:solidFill>
                  <a:srgbClr val="002060"/>
                </a:solidFill>
                <a:latin typeface="+mn-ea"/>
                <a:ea typeface="+mn-ea"/>
              </a:rPr>
              <a:t>合理使用電子資源</a:t>
            </a:r>
            <a:endParaRPr lang="en-US" altLang="zh-TW" sz="2800" b="1" dirty="0" smtClean="0">
              <a:solidFill>
                <a:srgbClr val="002060"/>
              </a:solidFill>
              <a:latin typeface="+mn-ea"/>
              <a:ea typeface="+mn-ea"/>
            </a:endParaRPr>
          </a:p>
          <a:p>
            <a:pPr lvl="2"/>
            <a:r>
              <a:rPr lang="zh-TW" altLang="en-US" b="1" u="sng" dirty="0">
                <a:solidFill>
                  <a:srgbClr val="FF0000"/>
                </a:solidFill>
                <a:latin typeface="+mn-ea"/>
                <a:ea typeface="+mn-ea"/>
              </a:rPr>
              <a:t>請勿大量</a:t>
            </a:r>
            <a:r>
              <a:rPr lang="zh-TW" altLang="en-US" b="1" u="sng" dirty="0" smtClean="0">
                <a:solidFill>
                  <a:srgbClr val="FF0000"/>
                </a:solidFill>
                <a:latin typeface="+mn-ea"/>
                <a:ea typeface="+mn-ea"/>
              </a:rPr>
              <a:t>下載</a:t>
            </a:r>
            <a:endParaRPr lang="en-US" altLang="zh-TW" b="1" u="sng" dirty="0" smtClean="0">
              <a:solidFill>
                <a:srgbClr val="FF0000"/>
              </a:solidFill>
              <a:latin typeface="+mn-ea"/>
              <a:ea typeface="+mn-ea"/>
            </a:endParaRPr>
          </a:p>
          <a:p>
            <a:pPr lvl="2"/>
            <a:r>
              <a:rPr lang="zh-TW" altLang="en-US" dirty="0">
                <a:solidFill>
                  <a:srgbClr val="002060"/>
                </a:solidFill>
                <a:latin typeface="+mn-ea"/>
                <a:ea typeface="+mn-ea"/>
              </a:rPr>
              <a:t>資料庫</a:t>
            </a:r>
            <a:r>
              <a:rPr lang="zh-TW" altLang="en-US" dirty="0" smtClean="0">
                <a:solidFill>
                  <a:srgbClr val="002060"/>
                </a:solidFill>
                <a:latin typeface="+mn-ea"/>
                <a:ea typeface="+mn-ea"/>
              </a:rPr>
              <a:t>廠商記錄與監測訂戶的使用行為</a:t>
            </a:r>
            <a:endParaRPr lang="en-US" altLang="zh-TW" dirty="0" smtClean="0">
              <a:solidFill>
                <a:srgbClr val="002060"/>
              </a:solidFill>
              <a:latin typeface="+mn-ea"/>
              <a:ea typeface="+mn-ea"/>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865" y="1889486"/>
            <a:ext cx="3929947" cy="2422839"/>
          </a:xfrm>
          <a:prstGeom prst="rect">
            <a:avLst/>
          </a:prstGeom>
          <a:ln>
            <a:noFill/>
          </a:ln>
          <a:effectLst>
            <a:softEdge rad="112500"/>
          </a:effectLst>
        </p:spPr>
      </p:pic>
      <p:pic>
        <p:nvPicPr>
          <p:cNvPr id="6" name="圖片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405243" y="1505122"/>
            <a:ext cx="4113365" cy="3046096"/>
          </a:xfrm>
          <a:prstGeom prst="rect">
            <a:avLst/>
          </a:prstGeom>
          <a:ln>
            <a:noFill/>
          </a:ln>
          <a:effectLst>
            <a:softEdge rad="112500"/>
          </a:effectLst>
        </p:spPr>
      </p:pic>
      <p:sp>
        <p:nvSpPr>
          <p:cNvPr id="8" name="投影片編號版面配置區 7"/>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21517003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02111984F565}" type="slidenum">
              <a:rPr lang="en-US" smtClean="0"/>
              <a:pPr/>
              <a:t>49</a:t>
            </a:fld>
            <a:endParaRPr lang="en-US" dirty="0"/>
          </a:p>
        </p:txBody>
      </p:sp>
      <p:sp>
        <p:nvSpPr>
          <p:cNvPr id="2" name="標題 1"/>
          <p:cNvSpPr>
            <a:spLocks noGrp="1"/>
          </p:cNvSpPr>
          <p:nvPr>
            <p:ph type="title"/>
          </p:nvPr>
        </p:nvSpPr>
        <p:spPr>
          <a:xfrm>
            <a:off x="723492" y="390827"/>
            <a:ext cx="7290054" cy="1499616"/>
          </a:xfrm>
        </p:spPr>
        <p:txBody>
          <a:bodyPr>
            <a:noAutofit/>
          </a:bodyPr>
          <a:lstStyle/>
          <a:p>
            <a:r>
              <a:rPr lang="zh-TW" altLang="en-US" sz="4000" b="1" dirty="0" smtClean="0"/>
              <a:t>使用正</a:t>
            </a:r>
            <a:r>
              <a:rPr lang="zh-TW" altLang="en-US" sz="4000" b="1" dirty="0"/>
              <a:t>版</a:t>
            </a:r>
            <a:r>
              <a:rPr lang="zh-TW" altLang="en-US" sz="4000" b="1" dirty="0" smtClean="0"/>
              <a:t>教科書「三</a:t>
            </a:r>
            <a:r>
              <a:rPr lang="zh-TW" altLang="en-US" sz="4000" b="1" dirty="0"/>
              <a:t>不</a:t>
            </a:r>
            <a:r>
              <a:rPr lang="zh-TW" altLang="en-US" sz="4000" b="1" dirty="0" smtClean="0"/>
              <a:t>原則」</a:t>
            </a:r>
            <a:r>
              <a:rPr lang="en-US" altLang="zh-TW" sz="4000" b="1" dirty="0" smtClean="0"/>
              <a:t/>
            </a:r>
            <a:br>
              <a:rPr lang="en-US" altLang="zh-TW" sz="4000" b="1" dirty="0" smtClean="0"/>
            </a:br>
            <a:r>
              <a:rPr lang="zh-TW" altLang="en-US" sz="4000" b="1" dirty="0" smtClean="0"/>
              <a:t>不</a:t>
            </a:r>
            <a:r>
              <a:rPr lang="zh-TW" altLang="en-US" sz="4000" b="1" dirty="0"/>
              <a:t>重</a:t>
            </a:r>
            <a:r>
              <a:rPr lang="zh-TW" altLang="en-US" sz="4000" b="1" dirty="0" smtClean="0"/>
              <a:t>製、不散布、不</a:t>
            </a:r>
            <a:r>
              <a:rPr lang="zh-TW" altLang="en-US" sz="4000" b="1" dirty="0"/>
              <a:t>公開</a:t>
            </a:r>
            <a:r>
              <a:rPr lang="zh-TW" altLang="en-US" sz="4000" b="1" dirty="0" smtClean="0"/>
              <a:t>傳輸</a:t>
            </a:r>
            <a:endParaRPr lang="zh-TW" altLang="en-US" sz="4000" b="1" dirty="0"/>
          </a:p>
        </p:txBody>
      </p:sp>
      <p:sp>
        <p:nvSpPr>
          <p:cNvPr id="9" name="內容版面配置區 8"/>
          <p:cNvSpPr>
            <a:spLocks noGrp="1"/>
          </p:cNvSpPr>
          <p:nvPr>
            <p:ph idx="1"/>
          </p:nvPr>
        </p:nvSpPr>
        <p:spPr/>
        <p:txBody>
          <a:bodyPr/>
          <a:lstStyle/>
          <a:p>
            <a:endParaRPr lang="zh-TW" altLang="en-US"/>
          </a:p>
        </p:txBody>
      </p:sp>
      <p:sp>
        <p:nvSpPr>
          <p:cNvPr id="10" name="矩形 9"/>
          <p:cNvSpPr/>
          <p:nvPr/>
        </p:nvSpPr>
        <p:spPr>
          <a:xfrm>
            <a:off x="1924502" y="6444462"/>
            <a:ext cx="5571460" cy="369332"/>
          </a:xfrm>
          <a:prstGeom prst="rect">
            <a:avLst/>
          </a:prstGeom>
        </p:spPr>
        <p:txBody>
          <a:bodyPr wrap="square">
            <a:spAutoFit/>
          </a:bodyPr>
          <a:lstStyle/>
          <a:p>
            <a:r>
              <a:rPr lang="en-US" altLang="zh-TW" dirty="0"/>
              <a:t>https://www.youtube.com/watch?v=U6bmsArsjms</a:t>
            </a:r>
            <a:endParaRPr lang="zh-TW" altLang="en-US" dirty="0"/>
          </a:p>
        </p:txBody>
      </p:sp>
      <p:pic>
        <p:nvPicPr>
          <p:cNvPr id="11" name="U6bmsArsjms"/>
          <p:cNvPicPr>
            <a:picLocks noRot="1" noChangeAspect="1"/>
          </p:cNvPicPr>
          <p:nvPr>
            <a:videoFile r:link="rId1"/>
          </p:nvPr>
        </p:nvPicPr>
        <p:blipFill>
          <a:blip r:embed="rId3"/>
          <a:stretch>
            <a:fillRect/>
          </a:stretch>
        </p:blipFill>
        <p:spPr>
          <a:xfrm>
            <a:off x="366953" y="1696446"/>
            <a:ext cx="8452624" cy="4754601"/>
          </a:xfrm>
          <a:prstGeom prst="rect">
            <a:avLst/>
          </a:prstGeom>
        </p:spPr>
      </p:pic>
    </p:spTree>
    <p:extLst>
      <p:ext uri="{BB962C8B-B14F-4D97-AF65-F5344CB8AC3E}">
        <p14:creationId xmlns:p14="http://schemas.microsoft.com/office/powerpoint/2010/main" val="2348292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28469"/>
            <a:ext cx="8210550" cy="3718947"/>
          </a:xfrm>
          <a:prstGeom prst="rect">
            <a:avLst/>
          </a:prstGeom>
          <a:ln w="19050">
            <a:solidFill>
              <a:srgbClr val="00B0F0"/>
            </a:solidFill>
          </a:ln>
        </p:spPr>
      </p:pic>
      <p:sp>
        <p:nvSpPr>
          <p:cNvPr id="2" name="標題 1"/>
          <p:cNvSpPr>
            <a:spLocks noGrp="1"/>
          </p:cNvSpPr>
          <p:nvPr>
            <p:ph type="title"/>
          </p:nvPr>
        </p:nvSpPr>
        <p:spPr/>
        <p:txBody>
          <a:bodyPr/>
          <a:lstStyle/>
          <a:p>
            <a:r>
              <a:rPr lang="zh-TW" altLang="en-US" b="1" dirty="0"/>
              <a:t>館藏查詢系統</a:t>
            </a:r>
            <a:endParaRPr lang="zh-TW" altLang="en-US" dirty="0"/>
          </a:p>
        </p:txBody>
      </p:sp>
      <p:sp>
        <p:nvSpPr>
          <p:cNvPr id="5" name="矩形 4"/>
          <p:cNvSpPr/>
          <p:nvPr/>
        </p:nvSpPr>
        <p:spPr>
          <a:xfrm>
            <a:off x="653165" y="2890597"/>
            <a:ext cx="831272" cy="282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1549430" y="2916614"/>
            <a:ext cx="457200"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95" y="2519916"/>
            <a:ext cx="6934200" cy="4040889"/>
          </a:xfrm>
          <a:prstGeom prst="rect">
            <a:avLst/>
          </a:prstGeom>
          <a:ln w="19050">
            <a:solidFill>
              <a:srgbClr val="00B0F0"/>
            </a:solidFill>
          </a:ln>
        </p:spPr>
      </p:pic>
    </p:spTree>
    <p:extLst>
      <p:ext uri="{BB962C8B-B14F-4D97-AF65-F5344CB8AC3E}">
        <p14:creationId xmlns:p14="http://schemas.microsoft.com/office/powerpoint/2010/main" val="2308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著作合理使用</a:t>
            </a:r>
            <a:r>
              <a:rPr lang="zh-TW" altLang="en-US" b="1" dirty="0" smtClean="0"/>
              <a:t>範圍</a:t>
            </a:r>
            <a:endParaRPr lang="zh-TW" altLang="en-US" b="1" dirty="0"/>
          </a:p>
        </p:txBody>
      </p:sp>
      <p:sp>
        <p:nvSpPr>
          <p:cNvPr id="3" name="內容版面配置區 2"/>
          <p:cNvSpPr>
            <a:spLocks noGrp="1"/>
          </p:cNvSpPr>
          <p:nvPr>
            <p:ph idx="1"/>
          </p:nvPr>
        </p:nvSpPr>
        <p:spPr>
          <a:xfrm>
            <a:off x="711777" y="1901535"/>
            <a:ext cx="7860722" cy="4322619"/>
          </a:xfrm>
        </p:spPr>
        <p:txBody>
          <a:bodyPr>
            <a:normAutofit fontScale="85000" lnSpcReduction="10000"/>
          </a:bodyPr>
          <a:lstStyle/>
          <a:p>
            <a:pPr marL="45720" indent="0">
              <a:lnSpc>
                <a:spcPct val="120000"/>
              </a:lnSpc>
              <a:spcBef>
                <a:spcPts val="0"/>
              </a:spcBef>
              <a:buNone/>
            </a:pPr>
            <a:r>
              <a:rPr lang="zh-TW" altLang="en-US" sz="2400" b="1" dirty="0" smtClean="0"/>
              <a:t>第十</a:t>
            </a:r>
            <a:r>
              <a:rPr lang="zh-TW" altLang="en-US" sz="2400" b="1" dirty="0"/>
              <a:t>條</a:t>
            </a:r>
          </a:p>
          <a:p>
            <a:pPr marL="0" indent="0">
              <a:lnSpc>
                <a:spcPct val="120000"/>
              </a:lnSpc>
              <a:spcBef>
                <a:spcPts val="0"/>
              </a:spcBef>
              <a:buNone/>
            </a:pPr>
            <a:r>
              <a:rPr lang="zh-TW" altLang="en-US" sz="2400" dirty="0"/>
              <a:t>著作人於著作完成時享有著作權</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第四十八條</a:t>
            </a:r>
          </a:p>
          <a:p>
            <a:pPr marL="0" indent="0">
              <a:lnSpc>
                <a:spcPct val="120000"/>
              </a:lnSpc>
              <a:spcBef>
                <a:spcPts val="0"/>
              </a:spcBef>
              <a:buNone/>
            </a:pPr>
            <a:r>
              <a:rPr lang="zh-TW" altLang="en-US" sz="2400" dirty="0"/>
              <a:t>供公眾使用之圖書館、博物館、歷史館、科學館、藝術館或其他文教機構，於下列情形之一，得就其收藏之著作重製之：</a:t>
            </a:r>
          </a:p>
          <a:p>
            <a:pPr marL="0" indent="0">
              <a:lnSpc>
                <a:spcPct val="120000"/>
              </a:lnSpc>
              <a:spcBef>
                <a:spcPts val="0"/>
              </a:spcBef>
              <a:buNone/>
            </a:pPr>
            <a:r>
              <a:rPr lang="zh-TW" altLang="en-US" sz="2400" dirty="0"/>
              <a:t>一</a:t>
            </a:r>
            <a:r>
              <a:rPr lang="zh-TW" altLang="en-US" sz="2400" dirty="0" smtClean="0"/>
              <a:t>、應閱覽</a:t>
            </a:r>
            <a:r>
              <a:rPr lang="zh-TW" altLang="en-US" sz="2400" dirty="0"/>
              <a:t>人供個人研究之要求，重製已公開發表著作之</a:t>
            </a:r>
            <a:r>
              <a:rPr lang="zh-TW" altLang="en-US" sz="2400" b="1" u="sng" dirty="0">
                <a:solidFill>
                  <a:srgbClr val="FF0000"/>
                </a:solidFill>
              </a:rPr>
              <a:t>一部分</a:t>
            </a:r>
            <a:r>
              <a:rPr lang="zh-TW" altLang="en-US" sz="2400" dirty="0"/>
              <a:t>，或期刊或已公開發表之研討會論文集之單篇著作，每人以</a:t>
            </a:r>
            <a:r>
              <a:rPr lang="zh-TW" altLang="en-US" sz="2400" b="1" u="sng" dirty="0">
                <a:solidFill>
                  <a:srgbClr val="FF0000"/>
                </a:solidFill>
              </a:rPr>
              <a:t>一份</a:t>
            </a:r>
            <a:r>
              <a:rPr lang="zh-TW" altLang="en-US" sz="2400" dirty="0"/>
              <a:t>為限。</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第九十一條</a:t>
            </a:r>
          </a:p>
          <a:p>
            <a:pPr marL="0" indent="0">
              <a:lnSpc>
                <a:spcPct val="120000"/>
              </a:lnSpc>
              <a:spcBef>
                <a:spcPts val="0"/>
              </a:spcBef>
              <a:buNone/>
            </a:pPr>
            <a:r>
              <a:rPr lang="zh-TW" altLang="en-US" sz="2400" dirty="0"/>
              <a:t>擅自以重製之方法侵害他人之著作財產權者，處三年以下有期徒刑、拘役，或科或併科新台幣七十五萬元以下罰金</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50</a:t>
            </a:fld>
            <a:endParaRPr lang="en-US" dirty="0"/>
          </a:p>
        </p:txBody>
      </p:sp>
    </p:spTree>
    <p:extLst>
      <p:ext uri="{BB962C8B-B14F-4D97-AF65-F5344CB8AC3E}">
        <p14:creationId xmlns:p14="http://schemas.microsoft.com/office/powerpoint/2010/main" val="3418636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引用</a:t>
            </a:r>
            <a:r>
              <a:rPr lang="en-US" altLang="zh-TW" b="1" dirty="0"/>
              <a:t> </a:t>
            </a:r>
            <a:r>
              <a:rPr lang="en-US" altLang="zh-TW" b="1" dirty="0" smtClean="0"/>
              <a:t>vs. </a:t>
            </a:r>
            <a:r>
              <a:rPr lang="zh-TW" altLang="en-US" b="1" dirty="0" smtClean="0"/>
              <a:t>抄襲</a:t>
            </a:r>
            <a:endParaRPr lang="zh-TW" altLang="en-US" b="1" dirty="0"/>
          </a:p>
        </p:txBody>
      </p:sp>
      <p:sp>
        <p:nvSpPr>
          <p:cNvPr id="3" name="內容版面配置區 2"/>
          <p:cNvSpPr>
            <a:spLocks noGrp="1"/>
          </p:cNvSpPr>
          <p:nvPr>
            <p:ph idx="1"/>
          </p:nvPr>
        </p:nvSpPr>
        <p:spPr>
          <a:xfrm>
            <a:off x="768096" y="1845839"/>
            <a:ext cx="7290055" cy="4737841"/>
          </a:xfrm>
        </p:spPr>
        <p:txBody>
          <a:bodyPr>
            <a:normAutofit/>
          </a:bodyPr>
          <a:lstStyle/>
          <a:p>
            <a:pPr>
              <a:spcAft>
                <a:spcPts val="0"/>
              </a:spcAft>
              <a:buFont typeface="Wingdings" panose="05000000000000000000" pitchFamily="2" charset="2"/>
              <a:buChar char="ü"/>
            </a:pPr>
            <a:r>
              <a:rPr lang="zh-TW" altLang="en-US" sz="2200" dirty="0" smtClean="0"/>
              <a:t>「</a:t>
            </a:r>
            <a:r>
              <a:rPr lang="zh-TW" altLang="en-US" sz="2200" b="1" u="sng" dirty="0">
                <a:solidFill>
                  <a:srgbClr val="FF0000"/>
                </a:solidFill>
              </a:rPr>
              <a:t>只要有原文不動照抄的情況就必須使用引號</a:t>
            </a:r>
            <a:r>
              <a:rPr lang="zh-TW" altLang="en-US" sz="2200" dirty="0"/>
              <a:t>，不管</a:t>
            </a:r>
            <a:r>
              <a:rPr lang="zh-TW" altLang="en-US" sz="2200" dirty="0" smtClean="0"/>
              <a:t>是一個</a:t>
            </a:r>
            <a:r>
              <a:rPr lang="zh-TW" altLang="en-US" sz="2200" dirty="0"/>
              <a:t>子句、句子或段落，否則就算是抄襲</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smtClean="0"/>
              <a:t>畢恆達，</a:t>
            </a:r>
            <a:r>
              <a:rPr lang="en-US" altLang="zh-TW" sz="1800" dirty="0" smtClean="0"/>
              <a:t>《</a:t>
            </a:r>
            <a:r>
              <a:rPr lang="zh-TW" altLang="en-US" sz="1800" dirty="0" smtClean="0"/>
              <a:t>教授為什麼沒告訴我</a:t>
            </a:r>
            <a:r>
              <a:rPr lang="en-US" altLang="zh-TW" sz="1800" dirty="0" smtClean="0"/>
              <a:t>》</a:t>
            </a:r>
          </a:p>
          <a:p>
            <a:pPr marL="0" indent="0" algn="r">
              <a:spcBef>
                <a:spcPts val="600"/>
              </a:spcBef>
              <a:buNone/>
            </a:pPr>
            <a:endParaRPr lang="en-US" altLang="zh-TW" dirty="0" smtClean="0"/>
          </a:p>
          <a:p>
            <a:pPr>
              <a:spcAft>
                <a:spcPts val="0"/>
              </a:spcAft>
              <a:buFont typeface="Wingdings" panose="05000000000000000000" pitchFamily="2" charset="2"/>
              <a:buChar char="ü"/>
            </a:pPr>
            <a:r>
              <a:rPr lang="zh-TW" altLang="en-US" sz="2200" dirty="0" smtClean="0"/>
              <a:t>「</a:t>
            </a:r>
            <a:r>
              <a:rPr lang="zh-TW" altLang="en-US" sz="2200" b="1" u="sng" dirty="0" smtClean="0">
                <a:solidFill>
                  <a:srgbClr val="FF0000"/>
                </a:solidFill>
              </a:rPr>
              <a:t>使用</a:t>
            </a:r>
            <a:r>
              <a:rPr lang="zh-TW" altLang="en-US" sz="2200" b="1" u="sng" dirty="0">
                <a:solidFill>
                  <a:srgbClr val="FF0000"/>
                </a:solidFill>
              </a:rPr>
              <a:t>網路內容，屬於告訴乃論罪</a:t>
            </a:r>
            <a:r>
              <a:rPr lang="zh-TW" altLang="en-US" sz="2200" dirty="0"/>
              <a:t>，若原著發現，則可提出告訴，故學生在使用報告資料上，還是應以</a:t>
            </a:r>
            <a:r>
              <a:rPr lang="zh-TW" altLang="en-US" sz="2200" b="1" u="sng" dirty="0">
                <a:solidFill>
                  <a:srgbClr val="FF0000"/>
                </a:solidFill>
              </a:rPr>
              <a:t>引用資料為參考</a:t>
            </a:r>
            <a:r>
              <a:rPr lang="zh-TW" altLang="en-US" sz="2200" dirty="0"/>
              <a:t>，所呈現之作業也要以吸收、消化後的形式呈現</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a:t>黃姿</a:t>
            </a:r>
            <a:r>
              <a:rPr lang="zh-TW" altLang="en-US" sz="1800" dirty="0" smtClean="0"/>
              <a:t>云，</a:t>
            </a:r>
            <a:r>
              <a:rPr lang="en-US" altLang="zh-TW" sz="1800" dirty="0" smtClean="0">
                <a:hlinkClick r:id="rId2"/>
              </a:rPr>
              <a:t>〈</a:t>
            </a:r>
            <a:r>
              <a:rPr lang="zh-TW" altLang="en-US" sz="1800" dirty="0">
                <a:hlinkClick r:id="rId2"/>
              </a:rPr>
              <a:t>文章一大抄 寫論文，你可以不違法</a:t>
            </a:r>
            <a:r>
              <a:rPr lang="en-US" altLang="zh-TW" sz="1800" dirty="0" smtClean="0">
                <a:hlinkClick r:id="rId2"/>
              </a:rPr>
              <a:t>〉</a:t>
            </a:r>
            <a:endParaRPr lang="en-US" altLang="zh-TW" sz="1800" dirty="0" smtClean="0"/>
          </a:p>
          <a:p>
            <a:pPr marL="0" indent="0" algn="r">
              <a:spcBef>
                <a:spcPts val="600"/>
              </a:spcBef>
              <a:buNone/>
            </a:pPr>
            <a:endParaRPr lang="en-US" altLang="zh-TW" sz="1800" dirty="0"/>
          </a:p>
          <a:p>
            <a:pPr>
              <a:buFont typeface="Wingdings" panose="05000000000000000000" pitchFamily="2" charset="2"/>
              <a:buChar char="ü"/>
            </a:pPr>
            <a:r>
              <a:rPr lang="zh-TW" altLang="en-US" sz="2200" dirty="0" smtClean="0"/>
              <a:t>如何引用？網路自學教材：</a:t>
            </a:r>
            <a:endParaRPr lang="en-US" altLang="zh-TW" sz="2200" dirty="0" smtClean="0"/>
          </a:p>
          <a:p>
            <a:pPr marL="0" indent="0" algn="ctr">
              <a:buNone/>
            </a:pPr>
            <a:r>
              <a:rPr lang="zh-TW" altLang="en-US" sz="2400" dirty="0" smtClean="0">
                <a:hlinkClick r:id="rId3"/>
              </a:rPr>
              <a:t>圖書</a:t>
            </a:r>
            <a:r>
              <a:rPr lang="zh-TW" altLang="en-US" sz="2400" dirty="0">
                <a:hlinkClick r:id="rId3"/>
              </a:rPr>
              <a:t>資訊應用</a:t>
            </a:r>
            <a:r>
              <a:rPr lang="en-US" altLang="zh-TW" sz="2400" dirty="0">
                <a:hlinkClick r:id="rId3"/>
              </a:rPr>
              <a:t>&gt;&gt;</a:t>
            </a:r>
            <a:r>
              <a:rPr lang="zh-TW" altLang="en-US" sz="2400" dirty="0">
                <a:hlinkClick r:id="rId3"/>
              </a:rPr>
              <a:t>單元</a:t>
            </a:r>
            <a:r>
              <a:rPr lang="en-US" altLang="zh-TW" sz="2400" dirty="0">
                <a:hlinkClick r:id="rId3"/>
              </a:rPr>
              <a:t>17</a:t>
            </a:r>
            <a:r>
              <a:rPr lang="zh-TW" altLang="en-US" sz="2400" dirty="0">
                <a:hlinkClick r:id="rId3"/>
              </a:rPr>
              <a:t>，引經據典增文采</a:t>
            </a:r>
            <a:endParaRPr lang="en-US" altLang="zh-TW" sz="2400" dirty="0"/>
          </a:p>
          <a:p>
            <a:pPr>
              <a:buFont typeface="Wingdings" panose="05000000000000000000" pitchFamily="2" charset="2"/>
              <a:buChar char="Ø"/>
            </a:pP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pPr/>
              <a:t>51</a:t>
            </a:fld>
            <a:endParaRPr lang="en-US" dirty="0"/>
          </a:p>
        </p:txBody>
      </p:sp>
    </p:spTree>
    <p:extLst>
      <p:ext uri="{BB962C8B-B14F-4D97-AF65-F5344CB8AC3E}">
        <p14:creationId xmlns:p14="http://schemas.microsoft.com/office/powerpoint/2010/main" val="4002422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今天的講義：</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solidFill>
                  <a:prstClr val="black">
                    <a:lumMod val="95000"/>
                    <a:lumOff val="5000"/>
                  </a:prstClr>
                </a:solidFill>
              </a:rPr>
              <a:pPr/>
              <a:t>52</a:t>
            </a:fld>
            <a:endParaRPr lang="en-US" dirty="0">
              <a:solidFill>
                <a:prstClr val="black">
                  <a:lumMod val="95000"/>
                  <a:lumOff val="5000"/>
                </a:prstClr>
              </a:solidFill>
            </a:endParaRPr>
          </a:p>
        </p:txBody>
      </p:sp>
      <p:grpSp>
        <p:nvGrpSpPr>
          <p:cNvPr id="9" name="群組 8"/>
          <p:cNvGrpSpPr/>
          <p:nvPr/>
        </p:nvGrpSpPr>
        <p:grpSpPr>
          <a:xfrm>
            <a:off x="429658" y="1590165"/>
            <a:ext cx="8451084" cy="4960464"/>
            <a:chOff x="429658" y="1590165"/>
            <a:chExt cx="8451084" cy="4960464"/>
          </a:xfrm>
        </p:grpSpPr>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t="1542"/>
            <a:stretch/>
          </p:blipFill>
          <p:spPr>
            <a:xfrm>
              <a:off x="429658" y="1590165"/>
              <a:ext cx="8451084" cy="4960464"/>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2773121" y="3678511"/>
              <a:ext cx="793039"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977774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如果還有問題</a:t>
            </a:r>
            <a:r>
              <a:rPr lang="en-US" altLang="zh-TW" b="1" dirty="0" smtClean="0"/>
              <a:t>…</a:t>
            </a:r>
            <a:endParaRPr lang="zh-TW" altLang="en-US" b="1" dirty="0"/>
          </a:p>
        </p:txBody>
      </p:sp>
      <p:sp>
        <p:nvSpPr>
          <p:cNvPr id="3" name="內容版面配置區 2"/>
          <p:cNvSpPr>
            <a:spLocks noGrp="1"/>
          </p:cNvSpPr>
          <p:nvPr>
            <p:ph idx="1"/>
          </p:nvPr>
        </p:nvSpPr>
        <p:spPr/>
        <p:txBody>
          <a:bodyPr/>
          <a:lstStyle/>
          <a:p>
            <a:pPr>
              <a:buFont typeface="Wingdings" panose="05000000000000000000" pitchFamily="2" charset="2"/>
              <a:buChar char="ü"/>
            </a:pPr>
            <a:r>
              <a:rPr lang="zh-TW" altLang="en-US" sz="2400" dirty="0" smtClean="0"/>
              <a:t>圖書館</a:t>
            </a:r>
            <a:r>
              <a:rPr lang="zh-TW" altLang="en-US" sz="2400" dirty="0"/>
              <a:t>服務檯</a:t>
            </a:r>
          </a:p>
          <a:p>
            <a:pPr>
              <a:buFont typeface="Wingdings" panose="05000000000000000000" pitchFamily="2" charset="2"/>
              <a:buChar char="ü"/>
            </a:pPr>
            <a:r>
              <a:rPr lang="en-US" altLang="zh-TW" sz="2400" dirty="0"/>
              <a:t>Skype</a:t>
            </a:r>
            <a:r>
              <a:rPr lang="zh-TW" altLang="en-US" sz="2400" dirty="0"/>
              <a:t>：</a:t>
            </a:r>
            <a:r>
              <a:rPr lang="en-US" altLang="zh-TW" sz="2400" dirty="0"/>
              <a:t>nkmulib@hotmail.com</a:t>
            </a:r>
          </a:p>
          <a:p>
            <a:pPr>
              <a:buFont typeface="Wingdings" panose="05000000000000000000" pitchFamily="2" charset="2"/>
              <a:buChar char="ü"/>
            </a:pPr>
            <a:r>
              <a:rPr lang="en-US" altLang="zh-TW" sz="2400" dirty="0"/>
              <a:t>Email</a:t>
            </a:r>
            <a:r>
              <a:rPr lang="zh-TW" altLang="en-US" sz="2400" dirty="0" smtClean="0"/>
              <a:t>：</a:t>
            </a:r>
            <a:r>
              <a:rPr lang="en-US" altLang="zh-TW" sz="2400" dirty="0"/>
              <a:t>ofoffice01@nkust.edu.tw</a:t>
            </a:r>
          </a:p>
          <a:p>
            <a:pPr>
              <a:buFont typeface="Wingdings" panose="05000000000000000000" pitchFamily="2" charset="2"/>
              <a:buChar char="ü"/>
            </a:pPr>
            <a:r>
              <a:rPr lang="zh-TW" altLang="en-US" sz="2400" dirty="0" smtClean="0"/>
              <a:t>電話：</a:t>
            </a:r>
            <a:endParaRPr lang="en-US" altLang="zh-TW" sz="2400" dirty="0" smtClean="0"/>
          </a:p>
          <a:p>
            <a:pPr marL="128016" lvl="1" indent="0">
              <a:buNone/>
            </a:pPr>
            <a:r>
              <a:rPr lang="zh-TW" altLang="en-US" sz="1800" dirty="0" smtClean="0"/>
              <a:t>   楠梓  </a:t>
            </a:r>
            <a:r>
              <a:rPr lang="en-US" altLang="zh-TW" sz="1800" dirty="0"/>
              <a:t>#22217</a:t>
            </a:r>
          </a:p>
          <a:p>
            <a:pPr marL="128016" lvl="1" indent="0">
              <a:buNone/>
            </a:pPr>
            <a:r>
              <a:rPr lang="zh-TW" altLang="en-US" sz="1800" dirty="0"/>
              <a:t>   旗津  </a:t>
            </a:r>
            <a:r>
              <a:rPr lang="en-US" altLang="zh-TW" sz="1800" dirty="0"/>
              <a:t>#25502</a:t>
            </a:r>
          </a:p>
          <a:p>
            <a:pPr>
              <a:buFont typeface="Wingdings" panose="05000000000000000000" pitchFamily="2" charset="2"/>
              <a:buChar char="ü"/>
            </a:pPr>
            <a:r>
              <a:rPr lang="zh-TW" altLang="en-US" sz="2400" dirty="0" smtClean="0"/>
              <a:t>圖書館網頁「參考問題選粹」</a:t>
            </a:r>
            <a:endParaRPr lang="en-US" altLang="zh-TW" sz="2400" dirty="0"/>
          </a:p>
        </p:txBody>
      </p:sp>
      <p:grpSp>
        <p:nvGrpSpPr>
          <p:cNvPr id="4" name="群組 3"/>
          <p:cNvGrpSpPr/>
          <p:nvPr/>
        </p:nvGrpSpPr>
        <p:grpSpPr>
          <a:xfrm>
            <a:off x="5103276" y="3739782"/>
            <a:ext cx="2210674" cy="2965303"/>
            <a:chOff x="4844753" y="3560189"/>
            <a:chExt cx="2210674" cy="296530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53" y="3560189"/>
              <a:ext cx="2210674" cy="2965303"/>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矩形 4"/>
            <p:cNvSpPr/>
            <p:nvPr/>
          </p:nvSpPr>
          <p:spPr>
            <a:xfrm>
              <a:off x="4914898" y="5517575"/>
              <a:ext cx="1330037"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p:cNvSpPr>
            <a:spLocks noGrp="1"/>
          </p:cNvSpPr>
          <p:nvPr>
            <p:ph type="sldNum" sz="quarter" idx="12"/>
          </p:nvPr>
        </p:nvSpPr>
        <p:spPr/>
        <p:txBody>
          <a:bodyPr/>
          <a:lstStyle/>
          <a:p>
            <a:fld id="{D57F1E4F-1CFF-5643-939E-02111984F565}" type="slidenum">
              <a:rPr lang="en-US" smtClean="0"/>
              <a:t>53</a:t>
            </a:fld>
            <a:endParaRPr lang="en-US" dirty="0"/>
          </a:p>
        </p:txBody>
      </p:sp>
    </p:spTree>
    <p:extLst>
      <p:ext uri="{BB962C8B-B14F-4D97-AF65-F5344CB8AC3E}">
        <p14:creationId xmlns:p14="http://schemas.microsoft.com/office/powerpoint/2010/main" val="355356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電子資源查詢系統</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12" y="1447128"/>
            <a:ext cx="6773221" cy="4010585"/>
          </a:xfrm>
        </p:spPr>
      </p:pic>
      <p:sp>
        <p:nvSpPr>
          <p:cNvPr id="5" name="矩形 4"/>
          <p:cNvSpPr/>
          <p:nvPr/>
        </p:nvSpPr>
        <p:spPr>
          <a:xfrm>
            <a:off x="429032" y="3096493"/>
            <a:ext cx="831272"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D57F1E4F-1CFF-5643-939E-02111984F565}" type="slidenum">
              <a:rPr lang="en-US" smtClean="0"/>
              <a:t>6</a:t>
            </a:fld>
            <a:endParaRPr 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0" y="3411477"/>
            <a:ext cx="8199782" cy="3231295"/>
          </a:xfrm>
          <a:prstGeom prst="rect">
            <a:avLst/>
          </a:prstGeom>
        </p:spPr>
      </p:pic>
      <p:sp>
        <p:nvSpPr>
          <p:cNvPr id="10" name="上彎箭號 9"/>
          <p:cNvSpPr/>
          <p:nvPr/>
        </p:nvSpPr>
        <p:spPr>
          <a:xfrm rot="10800000" flipH="1">
            <a:off x="1314895" y="3192030"/>
            <a:ext cx="491320" cy="314983"/>
          </a:xfrm>
          <a:prstGeom prst="bentUpArrow">
            <a:avLst>
              <a:gd name="adj1" fmla="val 27778"/>
              <a:gd name="adj2" fmla="val 25000"/>
              <a:gd name="adj3"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0" y="297712"/>
            <a:ext cx="8888767" cy="6241311"/>
          </a:xfrm>
          <a:prstGeom prst="rect">
            <a:avLst/>
          </a:prstGeom>
        </p:spPr>
      </p:pic>
      <p:sp>
        <p:nvSpPr>
          <p:cNvPr id="5" name="矩形 4"/>
          <p:cNvSpPr/>
          <p:nvPr/>
        </p:nvSpPr>
        <p:spPr>
          <a:xfrm>
            <a:off x="90286" y="1156590"/>
            <a:ext cx="2504058" cy="294409"/>
          </a:xfrm>
          <a:prstGeom prst="rect">
            <a:avLst/>
          </a:prstGeom>
          <a:noFill/>
          <a:ln w="28575">
            <a:solidFill>
              <a:srgbClr val="FF33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圖說文字 5"/>
          <p:cNvSpPr/>
          <p:nvPr/>
        </p:nvSpPr>
        <p:spPr>
          <a:xfrm>
            <a:off x="332507" y="545511"/>
            <a:ext cx="2119745" cy="433826"/>
          </a:xfrm>
          <a:prstGeom prst="wedgeRectCallout">
            <a:avLst>
              <a:gd name="adj1" fmla="val 43627"/>
              <a:gd name="adj2" fmla="val 90887"/>
            </a:avLst>
          </a:prstGeom>
          <a:solidFill>
            <a:schemeClr val="bg1"/>
          </a:solidFill>
          <a:ln w="28575">
            <a:solidFill>
              <a:srgbClr val="FF3399"/>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3399"/>
                </a:solidFill>
                <a:latin typeface="微軟正黑體" panose="020B0604030504040204" pitchFamily="34" charset="-120"/>
                <a:ea typeface="微軟正黑體" panose="020B0604030504040204" pitchFamily="34" charset="-120"/>
              </a:rPr>
              <a:t>選擇電子資源</a:t>
            </a:r>
            <a:r>
              <a:rPr lang="zh-TW" altLang="en-US" b="1" dirty="0" smtClean="0">
                <a:solidFill>
                  <a:srgbClr val="FF3399"/>
                </a:solidFill>
                <a:latin typeface="微軟正黑體" panose="020B0604030504040204" pitchFamily="34" charset="-120"/>
                <a:ea typeface="微軟正黑體" panose="020B0604030504040204" pitchFamily="34" charset="-120"/>
              </a:rPr>
              <a:t>類型</a:t>
            </a:r>
            <a:endParaRPr lang="en-US" altLang="zh-TW" b="1" dirty="0" smtClean="0">
              <a:solidFill>
                <a:srgbClr val="FF3399"/>
              </a:solidFill>
              <a:latin typeface="微軟正黑體" panose="020B0604030504040204" pitchFamily="34" charset="-120"/>
              <a:ea typeface="微軟正黑體" panose="020B0604030504040204" pitchFamily="34" charset="-120"/>
            </a:endParaRPr>
          </a:p>
        </p:txBody>
      </p:sp>
      <p:sp>
        <p:nvSpPr>
          <p:cNvPr id="7" name="矩形 6"/>
          <p:cNvSpPr/>
          <p:nvPr/>
        </p:nvSpPr>
        <p:spPr>
          <a:xfrm>
            <a:off x="90327" y="1768960"/>
            <a:ext cx="4241957" cy="549041"/>
          </a:xfrm>
          <a:prstGeom prst="rect">
            <a:avLst/>
          </a:prstGeom>
          <a:noFill/>
          <a:ln w="28575">
            <a:solidFill>
              <a:srgbClr val="FF781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3517320" y="1244923"/>
            <a:ext cx="1693725" cy="371482"/>
          </a:xfrm>
          <a:prstGeom prst="wedgeRectCallout">
            <a:avLst>
              <a:gd name="adj1" fmla="val -37381"/>
              <a:gd name="adj2" fmla="val 89840"/>
            </a:avLst>
          </a:prstGeom>
          <a:solidFill>
            <a:schemeClr val="bg1"/>
          </a:solidFill>
          <a:ln w="28575">
            <a:solidFill>
              <a:srgbClr val="FF781D"/>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781D"/>
                </a:solidFill>
                <a:latin typeface="微軟正黑體" panose="020B0604030504040204" pitchFamily="34" charset="-120"/>
                <a:ea typeface="微軟正黑體" panose="020B0604030504040204" pitchFamily="34" charset="-120"/>
              </a:rPr>
              <a:t>電子資源</a:t>
            </a:r>
            <a:r>
              <a:rPr lang="zh-TW" altLang="en-US" b="1" dirty="0" smtClean="0">
                <a:solidFill>
                  <a:srgbClr val="FF781D"/>
                </a:solidFill>
                <a:latin typeface="微軟正黑體" panose="020B0604030504040204" pitchFamily="34" charset="-120"/>
                <a:ea typeface="微軟正黑體" panose="020B0604030504040204" pitchFamily="34" charset="-120"/>
              </a:rPr>
              <a:t>檢索</a:t>
            </a:r>
            <a:endParaRPr lang="en-US" altLang="zh-TW" b="1" dirty="0" smtClean="0">
              <a:solidFill>
                <a:srgbClr val="FF781D"/>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3966725" y="4715197"/>
            <a:ext cx="1891150" cy="751175"/>
          </a:xfrm>
          <a:prstGeom prst="wedgeRectCallout">
            <a:avLst>
              <a:gd name="adj1" fmla="val -43882"/>
              <a:gd name="adj2" fmla="val -71293"/>
            </a:avLst>
          </a:prstGeom>
          <a:solidFill>
            <a:schemeClr val="bg1"/>
          </a:solidFill>
          <a:ln w="28575">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精選資料庫，</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每月定期更換</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03135" y="2505580"/>
            <a:ext cx="5735690" cy="2023890"/>
          </a:xfrm>
          <a:prstGeom prst="rect">
            <a:avLst/>
          </a:pr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122184" y="4859079"/>
            <a:ext cx="3684271" cy="1786270"/>
          </a:xfrm>
          <a:prstGeom prst="rect">
            <a:avLst/>
          </a:prstGeom>
          <a:noFill/>
          <a:ln w="28575">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矩形圖說文字 12"/>
          <p:cNvSpPr/>
          <p:nvPr/>
        </p:nvSpPr>
        <p:spPr>
          <a:xfrm>
            <a:off x="4033046" y="5807145"/>
            <a:ext cx="1310120" cy="458072"/>
          </a:xfrm>
          <a:prstGeom prst="wedgeRectCallout">
            <a:avLst>
              <a:gd name="adj1" fmla="val -65618"/>
              <a:gd name="adj2" fmla="val 58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solidFill>
                <a:latin typeface="微軟正黑體" panose="020B0604030504040204" pitchFamily="34" charset="-120"/>
                <a:ea typeface="微軟正黑體" panose="020B0604030504040204" pitchFamily="34" charset="-120"/>
              </a:rPr>
              <a:t>熱門排行</a:t>
            </a:r>
            <a:endParaRPr lang="en-US" altLang="zh-TW" b="1" dirty="0" smtClean="0">
              <a:solidFill>
                <a:schemeClr val="tx2"/>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991225" y="1768959"/>
            <a:ext cx="3003872" cy="3479315"/>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矩形圖說文字 14"/>
          <p:cNvSpPr/>
          <p:nvPr/>
        </p:nvSpPr>
        <p:spPr>
          <a:xfrm>
            <a:off x="6355807" y="5457116"/>
            <a:ext cx="2639290" cy="704863"/>
          </a:xfrm>
          <a:prstGeom prst="wedgeRectCallout">
            <a:avLst>
              <a:gd name="adj1" fmla="val -36800"/>
              <a:gd name="adj2" fmla="val -72912"/>
            </a:avLst>
          </a:prstGeom>
          <a:solidFill>
            <a:schemeClr val="bg1"/>
          </a:solidFill>
          <a:ln w="28575">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最新消息：電子資源有獎徵答、講習活動等</a:t>
            </a:r>
            <a:endParaRPr lang="en-US" altLang="zh-TW" b="1" dirty="0" smtClean="0">
              <a:solidFill>
                <a:srgbClr val="7030A0"/>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81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8375905" cy="1499616"/>
          </a:xfrm>
        </p:spPr>
        <p:txBody>
          <a:bodyPr>
            <a:normAutofit/>
          </a:bodyPr>
          <a:lstStyle/>
          <a:p>
            <a:r>
              <a:rPr lang="zh-TW" altLang="en-US" sz="3600" b="1" dirty="0"/>
              <a:t>系統登入後即可於校內外使用電子資源</a:t>
            </a: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49" y="1962727"/>
            <a:ext cx="8556625" cy="3887363"/>
          </a:xfrm>
        </p:spPr>
      </p:pic>
      <p:sp>
        <p:nvSpPr>
          <p:cNvPr id="5" name="投影片編號版面配置區 4"/>
          <p:cNvSpPr>
            <a:spLocks noGrp="1"/>
          </p:cNvSpPr>
          <p:nvPr>
            <p:ph type="sldNum" sz="quarter" idx="12"/>
          </p:nvPr>
        </p:nvSpPr>
        <p:spPr/>
        <p:txBody>
          <a:bodyPr/>
          <a:lstStyle/>
          <a:p>
            <a:fld id="{D57F1E4F-1CFF-5643-939E-02111984F565}" type="slidenum">
              <a:rPr lang="en-US" smtClean="0"/>
              <a:pPr/>
              <a:t>8</a:t>
            </a:fld>
            <a:endParaRPr lang="en-US" dirty="0"/>
          </a:p>
        </p:txBody>
      </p:sp>
      <p:sp>
        <p:nvSpPr>
          <p:cNvPr id="7" name="矩形 6"/>
          <p:cNvSpPr/>
          <p:nvPr/>
        </p:nvSpPr>
        <p:spPr>
          <a:xfrm>
            <a:off x="3440654" y="3274824"/>
            <a:ext cx="5298101" cy="247598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Aft>
                <a:spcPts val="600"/>
              </a:spcAft>
            </a:pPr>
            <a:r>
              <a:rPr lang="zh-TW" altLang="en-US" sz="2400" b="1" dirty="0">
                <a:solidFill>
                  <a:schemeClr val="bg1"/>
                </a:solidFill>
                <a:latin typeface="微軟正黑體" panose="020B0604030504040204" pitchFamily="34" charset="-120"/>
                <a:ea typeface="微軟正黑體" panose="020B0604030504040204" pitchFamily="34" charset="-120"/>
                <a:sym typeface="Wingdings"/>
              </a:rPr>
              <a:t>登入</a:t>
            </a:r>
            <a:r>
              <a:rPr lang="zh-TW" altLang="en-US" sz="2400" b="1" dirty="0" smtClean="0">
                <a:solidFill>
                  <a:schemeClr val="bg1"/>
                </a:solidFill>
                <a:latin typeface="微軟正黑體" panose="020B0604030504040204" pitchFamily="34" charset="-120"/>
                <a:ea typeface="微軟正黑體" panose="020B0604030504040204" pitchFamily="34" charset="-120"/>
                <a:sym typeface="Wingdings"/>
              </a:rPr>
              <a:t>後即可於校內外使用電子資源！</a:t>
            </a:r>
            <a:endParaRPr lang="en-US" altLang="zh-TW" sz="24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endParaRPr lang="en-US" altLang="zh-TW" sz="22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r>
              <a:rPr lang="zh-TW" altLang="en-US" sz="2200" b="1" dirty="0" smtClean="0">
                <a:solidFill>
                  <a:schemeClr val="bg1"/>
                </a:solidFill>
                <a:latin typeface="微軟正黑體" panose="020B0604030504040204" pitchFamily="34" charset="-120"/>
                <a:ea typeface="微軟正黑體" panose="020B0604030504040204" pitchFamily="34" charset="-120"/>
                <a:sym typeface="Wingdings"/>
              </a:rPr>
              <a:t></a:t>
            </a:r>
            <a:r>
              <a:rPr lang="zh-TW" altLang="en-US" sz="2200" b="1" u="sng" dirty="0">
                <a:solidFill>
                  <a:srgbClr val="FFFF00"/>
                </a:solidFill>
                <a:latin typeface="微軟正黑體" panose="020B0604030504040204" pitchFamily="34" charset="-120"/>
                <a:ea typeface="微軟正黑體" panose="020B0604030504040204" pitchFamily="34" charset="-120"/>
              </a:rPr>
              <a:t>校園單一簽入</a:t>
            </a:r>
            <a:r>
              <a:rPr lang="zh-TW" altLang="en-US" sz="2200" b="1" dirty="0">
                <a:solidFill>
                  <a:schemeClr val="bg1"/>
                </a:solidFill>
                <a:latin typeface="微軟正黑體" panose="020B0604030504040204" pitchFamily="34" charset="-120"/>
                <a:ea typeface="微軟正黑體" panose="020B0604030504040204" pitchFamily="34" charset="-120"/>
              </a:rPr>
              <a:t>之帳號密碼</a:t>
            </a:r>
            <a:r>
              <a:rPr lang="zh-TW" altLang="en-US" sz="2200" b="1" dirty="0">
                <a:solidFill>
                  <a:schemeClr val="bg1"/>
                </a:solidFill>
                <a:latin typeface="微軟正黑體" panose="020B0604030504040204" pitchFamily="34" charset="-120"/>
                <a:ea typeface="微軟正黑體" panose="020B0604030504040204" pitchFamily="34" charset="-120"/>
                <a:sym typeface="Wingdings"/>
              </a:rPr>
              <a:t></a:t>
            </a:r>
            <a:r>
              <a:rPr lang="en-US" altLang="zh-TW" sz="2200" b="1" dirty="0">
                <a:solidFill>
                  <a:schemeClr val="bg1"/>
                </a:solidFill>
                <a:latin typeface="微軟正黑體" panose="020B0604030504040204" pitchFamily="34" charset="-120"/>
                <a:ea typeface="微軟正黑體" panose="020B0604030504040204" pitchFamily="34" charset="-120"/>
                <a:sym typeface="Wingdings"/>
              </a:rPr>
              <a:t>  </a:t>
            </a:r>
            <a:endParaRPr lang="zh-TW" altLang="en-US" sz="2200" b="1" dirty="0">
              <a:solidFill>
                <a:schemeClr val="bg1"/>
              </a:solidFill>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學生帳號</a:t>
            </a:r>
            <a:r>
              <a:rPr lang="zh-TW" altLang="en-US" sz="2000" dirty="0">
                <a:latin typeface="微軟正黑體" panose="020B0604030504040204" pitchFamily="34" charset="-120"/>
                <a:ea typeface="微軟正黑體" panose="020B0604030504040204" pitchFamily="34" charset="-120"/>
              </a:rPr>
              <a:t>為</a:t>
            </a:r>
            <a:r>
              <a:rPr lang="zh-TW" altLang="en-US" sz="2000" u="sng" dirty="0">
                <a:solidFill>
                  <a:srgbClr val="FFFF00"/>
                </a:solidFill>
                <a:latin typeface="微軟正黑體" panose="020B0604030504040204" pitchFamily="34" charset="-120"/>
                <a:ea typeface="微軟正黑體" panose="020B0604030504040204" pitchFamily="34" charset="-120"/>
              </a:rPr>
              <a:t>學號</a:t>
            </a:r>
            <a:r>
              <a:rPr lang="zh-TW" altLang="en-US" sz="2000" dirty="0">
                <a:latin typeface="微軟正黑體" panose="020B0604030504040204" pitchFamily="34" charset="-120"/>
                <a:ea typeface="微軟正黑體" panose="020B0604030504040204" pitchFamily="34" charset="-120"/>
              </a:rPr>
              <a:t>，密碼預設值為</a:t>
            </a:r>
            <a:r>
              <a:rPr lang="zh-TW" altLang="en-US" sz="2000" dirty="0">
                <a:solidFill>
                  <a:schemeClr val="bg1"/>
                </a:solidFill>
                <a:latin typeface="微軟正黑體" panose="020B0604030504040204" pitchFamily="34" charset="-120"/>
                <a:ea typeface="微軟正黑體" panose="020B0604030504040204" pitchFamily="34" charset="-120"/>
              </a:rPr>
              <a:t>身分證</a:t>
            </a:r>
            <a:r>
              <a:rPr lang="zh-TW" altLang="en-US" sz="2000" dirty="0" smtClean="0">
                <a:solidFill>
                  <a:schemeClr val="bg1"/>
                </a:solidFill>
                <a:latin typeface="微軟正黑體" panose="020B0604030504040204" pitchFamily="34" charset="-120"/>
                <a:ea typeface="微軟正黑體" panose="020B0604030504040204" pitchFamily="34" charset="-120"/>
              </a:rPr>
              <a:t>後</a:t>
            </a:r>
            <a:r>
              <a:rPr lang="en-US" altLang="zh-TW" sz="2000" dirty="0" smtClean="0">
                <a:solidFill>
                  <a:schemeClr val="bg1"/>
                </a:solidFill>
                <a:latin typeface="微軟正黑體" panose="020B0604030504040204" pitchFamily="34" charset="-120"/>
                <a:ea typeface="微軟正黑體" panose="020B0604030504040204" pitchFamily="34" charset="-120"/>
              </a:rPr>
              <a:t>4</a:t>
            </a:r>
            <a:r>
              <a:rPr lang="zh-TW" altLang="en-US" sz="2000" dirty="0" smtClean="0">
                <a:solidFill>
                  <a:schemeClr val="bg1"/>
                </a:solidFill>
                <a:latin typeface="微軟正黑體" panose="020B0604030504040204" pitchFamily="34" charset="-120"/>
                <a:ea typeface="微軟正黑體" panose="020B0604030504040204" pitchFamily="34" charset="-120"/>
              </a:rPr>
              <a:t>碼</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如有更改，</a:t>
            </a:r>
            <a:r>
              <a:rPr lang="zh-TW" altLang="en-US" sz="2000" u="sng" dirty="0" smtClean="0">
                <a:solidFill>
                  <a:srgbClr val="FFFF00"/>
                </a:solidFill>
                <a:latin typeface="微軟正黑體" panose="020B0604030504040204" pitchFamily="34" charset="-120"/>
                <a:ea typeface="微軟正黑體" panose="020B0604030504040204" pitchFamily="34" charset="-120"/>
              </a:rPr>
              <a:t>同</a:t>
            </a:r>
            <a:r>
              <a:rPr lang="zh-TW" altLang="en-US" sz="2000" u="sng" dirty="0">
                <a:solidFill>
                  <a:srgbClr val="FFFF00"/>
                </a:solidFill>
                <a:latin typeface="微軟正黑體" panose="020B0604030504040204" pitchFamily="34" charset="-120"/>
                <a:ea typeface="微軟正黑體" panose="020B0604030504040204" pitchFamily="34" charset="-120"/>
              </a:rPr>
              <a:t>校務行政</a:t>
            </a:r>
            <a:r>
              <a:rPr lang="zh-TW" altLang="en-US" sz="2000" u="sng" dirty="0" smtClean="0">
                <a:solidFill>
                  <a:srgbClr val="FFFF00"/>
                </a:solidFill>
                <a:latin typeface="微軟正黑體" panose="020B0604030504040204" pitchFamily="34" charset="-120"/>
                <a:ea typeface="微軟正黑體" panose="020B0604030504040204" pitchFamily="34" charset="-120"/>
              </a:rPr>
              <a:t>系統密碼</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2954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48936" y="41116"/>
            <a:ext cx="8273143" cy="2220702"/>
          </a:xfrm>
        </p:spPr>
        <p:txBody>
          <a:bodyPr>
            <a:normAutofit/>
          </a:bodyPr>
          <a:lstStyle/>
          <a:p>
            <a:r>
              <a:rPr lang="zh-TW" altLang="en-US" b="1" dirty="0" smtClean="0"/>
              <a:t>如何使用圖書館：</a:t>
            </a:r>
            <a:r>
              <a:rPr lang="en-US" altLang="zh-TW" b="1" dirty="0" smtClean="0"/>
              <a:t/>
            </a:r>
            <a:br>
              <a:rPr lang="en-US" altLang="zh-TW" b="1" dirty="0" smtClean="0"/>
            </a:br>
            <a:r>
              <a:rPr lang="zh-TW" altLang="en-US" sz="3600" dirty="0" smtClean="0"/>
              <a:t>適時運用各項檢索工具，</a:t>
            </a:r>
            <a:r>
              <a:rPr lang="en-US" altLang="zh-TW" sz="3600" dirty="0" smtClean="0"/>
              <a:t/>
            </a:r>
            <a:br>
              <a:rPr lang="en-US" altLang="zh-TW" sz="3600" dirty="0" smtClean="0"/>
            </a:br>
            <a:r>
              <a:rPr lang="zh-TW" altLang="en-US" sz="3600" dirty="0" smtClean="0"/>
              <a:t>才是資源檢索的不二法門</a:t>
            </a:r>
            <a:endParaRPr lang="zh-TW" altLang="en-US" sz="36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298430"/>
            <a:ext cx="2428064" cy="3535261"/>
          </a:xfrm>
          <a:prstGeom prst="rect">
            <a:avLst/>
          </a:prstGeom>
        </p:spPr>
      </p:pic>
      <p:grpSp>
        <p:nvGrpSpPr>
          <p:cNvPr id="21" name="群組 20"/>
          <p:cNvGrpSpPr/>
          <p:nvPr/>
        </p:nvGrpSpPr>
        <p:grpSpPr>
          <a:xfrm>
            <a:off x="2063932" y="182964"/>
            <a:ext cx="3587931" cy="2856327"/>
            <a:chOff x="191588" y="1663336"/>
            <a:chExt cx="3587931" cy="2856327"/>
          </a:xfrm>
        </p:grpSpPr>
        <p:sp>
          <p:nvSpPr>
            <p:cNvPr id="16" name="圓角矩形圖說文字 15"/>
            <p:cNvSpPr/>
            <p:nvPr/>
          </p:nvSpPr>
          <p:spPr>
            <a:xfrm>
              <a:off x="191588" y="1663336"/>
              <a:ext cx="3587931" cy="2856327"/>
            </a:xfrm>
            <a:prstGeom prst="wedgeRoundRectCallout">
              <a:avLst>
                <a:gd name="adj1" fmla="val -72668"/>
                <a:gd name="adj2" fmla="val 5258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lnSpc>
                  <a:spcPts val="2800"/>
                </a:lnSpc>
              </a:pPr>
              <a:r>
                <a:rPr lang="zh-TW" altLang="en-US" sz="2800" b="1" dirty="0"/>
                <a:t>圖書、期刊</a:t>
              </a:r>
              <a:r>
                <a:rPr lang="zh-TW" altLang="en-US" sz="2800" b="1" dirty="0" smtClean="0"/>
                <a:t>：</a:t>
              </a:r>
              <a:endParaRPr lang="en-US" altLang="zh-TW" sz="2800" b="1" dirty="0" smtClean="0"/>
            </a:p>
            <a:p>
              <a:pPr algn="ctr">
                <a:lnSpc>
                  <a:spcPts val="2800"/>
                </a:lnSpc>
              </a:pPr>
              <a:r>
                <a:rPr lang="zh-TW" altLang="en-US" sz="2800" b="1" dirty="0" smtClean="0"/>
                <a:t>館藏查詢</a:t>
              </a:r>
              <a:endParaRPr lang="en-US" altLang="zh-TW" sz="2800" b="1" dirty="0" smtClean="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 y="2578719"/>
              <a:ext cx="3081866" cy="18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2">
                <a:shade val="50000"/>
              </a:schemeClr>
            </a:lnRef>
            <a:fillRef idx="1">
              <a:schemeClr val="accent2"/>
            </a:fillRef>
            <a:effectRef idx="0">
              <a:schemeClr val="accent2"/>
            </a:effectRef>
            <a:fontRef idx="minor">
              <a:schemeClr val="lt1"/>
            </a:fontRef>
          </p:style>
        </p:pic>
      </p:grpSp>
      <p:grpSp>
        <p:nvGrpSpPr>
          <p:cNvPr id="20" name="群組 19"/>
          <p:cNvGrpSpPr/>
          <p:nvPr/>
        </p:nvGrpSpPr>
        <p:grpSpPr>
          <a:xfrm>
            <a:off x="5211211" y="2923662"/>
            <a:ext cx="3906662" cy="2998174"/>
            <a:chOff x="5115418" y="1515291"/>
            <a:chExt cx="3906662" cy="2998174"/>
          </a:xfrm>
        </p:grpSpPr>
        <p:sp>
          <p:nvSpPr>
            <p:cNvPr id="18" name="圓角矩形圖說文字 17"/>
            <p:cNvSpPr/>
            <p:nvPr/>
          </p:nvSpPr>
          <p:spPr>
            <a:xfrm>
              <a:off x="5115418" y="1515291"/>
              <a:ext cx="3906662" cy="2998174"/>
            </a:xfrm>
            <a:prstGeom prst="wedgeRoundRectCallout">
              <a:avLst>
                <a:gd name="adj1" fmla="val -80915"/>
                <a:gd name="adj2" fmla="val -643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lnSpc>
                  <a:spcPts val="2800"/>
                </a:lnSpc>
              </a:pPr>
              <a:r>
                <a:rPr lang="zh-TW" altLang="en-US" sz="2800" b="1" dirty="0" smtClean="0"/>
                <a:t>資料庫：</a:t>
              </a:r>
              <a:endParaRPr lang="en-US" altLang="zh-TW" sz="2800" b="1" dirty="0" smtClean="0"/>
            </a:p>
            <a:p>
              <a:pPr algn="ctr">
                <a:lnSpc>
                  <a:spcPts val="2800"/>
                </a:lnSpc>
              </a:pPr>
              <a:r>
                <a:rPr lang="zh-TW" altLang="en-US" sz="2800" b="1" dirty="0" smtClean="0"/>
                <a:t>電子</a:t>
              </a:r>
              <a:r>
                <a:rPr lang="zh-TW" altLang="en-US" sz="2800" b="1" dirty="0"/>
                <a:t>資源查詢</a:t>
              </a:r>
              <a:r>
                <a:rPr lang="zh-TW" altLang="en-US" sz="2800" b="1" dirty="0" smtClean="0"/>
                <a:t>系統</a:t>
              </a:r>
              <a:endParaRPr lang="en-US" altLang="zh-TW" sz="2800" b="1" dirty="0" smtClean="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70" y="2433867"/>
              <a:ext cx="3126294" cy="198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6">
                <a:shade val="50000"/>
              </a:schemeClr>
            </a:lnRef>
            <a:fillRef idx="1">
              <a:schemeClr val="accent6"/>
            </a:fillRef>
            <a:effectRef idx="0">
              <a:schemeClr val="accent6"/>
            </a:effectRef>
            <a:fontRef idx="minor">
              <a:schemeClr val="lt1"/>
            </a:fontRef>
          </p:style>
        </p:pic>
      </p:grpSp>
      <p:sp>
        <p:nvSpPr>
          <p:cNvPr id="23" name="圓角矩形圖說文字 22"/>
          <p:cNvSpPr/>
          <p:nvPr/>
        </p:nvSpPr>
        <p:spPr>
          <a:xfrm>
            <a:off x="2852056" y="5959393"/>
            <a:ext cx="4066901" cy="800178"/>
          </a:xfrm>
          <a:prstGeom prst="wedgeRoundRectCallout">
            <a:avLst>
              <a:gd name="adj1" fmla="val -48766"/>
              <a:gd name="adj2" fmla="val -1076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網路</a:t>
            </a:r>
            <a:r>
              <a:rPr lang="zh-TW" altLang="en-US" sz="2800" b="1" dirty="0" smtClean="0"/>
              <a:t>資源、搜尋引擎</a:t>
            </a:r>
            <a:endParaRPr lang="en-US" altLang="zh-TW" sz="2800" b="1" dirty="0" smtClean="0"/>
          </a:p>
        </p:txBody>
      </p:sp>
      <p:sp>
        <p:nvSpPr>
          <p:cNvPr id="25" name="矩形 24"/>
          <p:cNvSpPr/>
          <p:nvPr/>
        </p:nvSpPr>
        <p:spPr>
          <a:xfrm>
            <a:off x="184971" y="3094315"/>
            <a:ext cx="2525486" cy="490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知道特定書名、期刊名</a:t>
            </a:r>
            <a:endParaRPr lang="zh-TW" altLang="en-US" dirty="0"/>
          </a:p>
        </p:txBody>
      </p:sp>
      <p:sp>
        <p:nvSpPr>
          <p:cNvPr id="26" name="矩形 25"/>
          <p:cNvSpPr/>
          <p:nvPr/>
        </p:nvSpPr>
        <p:spPr>
          <a:xfrm>
            <a:off x="1941271" y="3988425"/>
            <a:ext cx="2072639" cy="5316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t>有特定研究主題</a:t>
            </a:r>
            <a:endParaRPr lang="zh-TW" altLang="en-US" dirty="0"/>
          </a:p>
        </p:txBody>
      </p:sp>
      <p:sp>
        <p:nvSpPr>
          <p:cNvPr id="27" name="矩形 26"/>
          <p:cNvSpPr/>
          <p:nvPr/>
        </p:nvSpPr>
        <p:spPr>
          <a:xfrm>
            <a:off x="879568" y="4836234"/>
            <a:ext cx="2368727" cy="64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只有模糊概念、</a:t>
            </a:r>
            <a:endParaRPr lang="en-US" altLang="zh-TW" dirty="0" smtClean="0"/>
          </a:p>
          <a:p>
            <a:pPr algn="ctr"/>
            <a:r>
              <a:rPr lang="zh-TW" altLang="en-US" dirty="0"/>
              <a:t>對</a:t>
            </a:r>
            <a:r>
              <a:rPr lang="zh-TW" altLang="en-US" dirty="0" smtClean="0"/>
              <a:t>主題想</a:t>
            </a:r>
            <a:r>
              <a:rPr lang="zh-TW" altLang="en-US" dirty="0"/>
              <a:t>概括</a:t>
            </a:r>
            <a:r>
              <a:rPr lang="zh-TW" altLang="en-US" dirty="0" smtClean="0"/>
              <a:t>了解</a:t>
            </a:r>
            <a:endParaRPr lang="zh-TW" altLang="en-US" dirty="0"/>
          </a:p>
        </p:txBody>
      </p:sp>
    </p:spTree>
    <p:extLst>
      <p:ext uri="{BB962C8B-B14F-4D97-AF65-F5344CB8AC3E}">
        <p14:creationId xmlns:p14="http://schemas.microsoft.com/office/powerpoint/2010/main" val="29351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自訂 15">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7CED7"/>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5321</TotalTime>
  <Words>1746</Words>
  <Application>Microsoft Office PowerPoint</Application>
  <PresentationFormat>如螢幕大小 (4:3)</PresentationFormat>
  <Paragraphs>280</Paragraphs>
  <Slides>53</Slides>
  <Notes>7</Notes>
  <HiddenSlides>2</HiddenSlides>
  <MMClips>1</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積分</vt:lpstr>
      <vt:lpstr>航管所 圖書資源使用指引</vt:lpstr>
      <vt:lpstr>在今天的課程中，你可以學到…</vt:lpstr>
      <vt:lpstr>國立高雄科技大學圖書館網頁</vt:lpstr>
      <vt:lpstr>楠梓/旗津校區圖書館網頁</vt:lpstr>
      <vt:lpstr>館藏查詢系統</vt:lpstr>
      <vt:lpstr>電子資源查詢系統</vt:lpstr>
      <vt:lpstr>PowerPoint 簡報</vt:lpstr>
      <vt:lpstr>系統登入後即可於校內外使用電子資源</vt:lpstr>
      <vt:lpstr>如何使用圖書館： 適時運用各項檢索工具， 才是資源檢索的不二法門</vt:lpstr>
      <vt:lpstr>如何找紙本書</vt:lpstr>
      <vt:lpstr>PowerPoint 簡報</vt:lpstr>
      <vt:lpstr>如何找電子書</vt:lpstr>
      <vt:lpstr>如何找紙本期刊</vt:lpstr>
      <vt:lpstr>PowerPoint 簡報</vt:lpstr>
      <vt:lpstr>如何找電子期刊</vt:lpstr>
      <vt:lpstr>什麼是資料庫？</vt:lpstr>
      <vt:lpstr>資料庫推薦</vt:lpstr>
      <vt:lpstr>BSC商管財經學科全文資料庫</vt:lpstr>
      <vt:lpstr>PowerPoint 簡報</vt:lpstr>
      <vt:lpstr>SDOL電子期刊資料庫</vt:lpstr>
      <vt:lpstr>PowerPoint 簡報</vt:lpstr>
      <vt:lpstr>Hyread臺灣全文資料庫</vt:lpstr>
      <vt:lpstr>PowerPoint 簡報</vt:lpstr>
      <vt:lpstr>Refworks書目管理系統</vt:lpstr>
      <vt:lpstr>如何查找博碩士論文</vt:lpstr>
      <vt:lpstr>本校博碩士論文</vt:lpstr>
      <vt:lpstr>他校博碩士論文</vt:lpstr>
      <vt:lpstr>PQDT美加博碩士論文資料庫</vt:lpstr>
      <vt:lpstr>數位化論文典藏聯盟(搭配PQDT使用)</vt:lpstr>
      <vt:lpstr>資源檢索技巧一：滾雪球</vt:lpstr>
      <vt:lpstr>判斷文獻類別－圖書</vt:lpstr>
      <vt:lpstr>判斷文獻類別－期刊</vt:lpstr>
      <vt:lpstr>資源檢索技巧二：布林邏輯＆運算元</vt:lpstr>
      <vt:lpstr>資源檢索技巧三：善用進階檢索</vt:lpstr>
      <vt:lpstr>想要的資料圖書館沒有？</vt:lpstr>
      <vt:lpstr>PowerPoint 簡報</vt:lpstr>
      <vt:lpstr>NBINet：查詢全國圖書</vt:lpstr>
      <vt:lpstr>全國期刊聯合目錄資料庫： 查詢各種期刊被哪些館收錄</vt:lpstr>
      <vt:lpstr>館際合作方式</vt:lpstr>
      <vt:lpstr>全國文獻傳遞服務系統(NDDS)</vt:lpstr>
      <vt:lpstr>跨校借書服務- 南區區域圖書資源共享服務平台</vt:lpstr>
      <vt:lpstr>跨校借書服務-跨校借書證</vt:lpstr>
      <vt:lpstr>圖書館還有…？</vt:lpstr>
      <vt:lpstr>場地－研究小間、討論室、視聽室</vt:lpstr>
      <vt:lpstr>PowerPoint 簡報</vt:lpstr>
      <vt:lpstr>圖書館可以很學術</vt:lpstr>
      <vt:lpstr>圖書館也可以很休閒</vt:lpstr>
      <vt:lpstr>圖書館資源與智慧財產權</vt:lpstr>
      <vt:lpstr>使用正版教科書「三不原則」 不重製、不散布、不公開傳輸</vt:lpstr>
      <vt:lpstr>著作合理使用範圍</vt:lpstr>
      <vt:lpstr>引用 vs. 抄襲</vt:lpstr>
      <vt:lpstr>今天的講義：</vt:lpstr>
      <vt:lpstr>如果還有問題…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Chalalai Sarakor</dc:creator>
  <cp:lastModifiedBy>user</cp:lastModifiedBy>
  <cp:revision>603</cp:revision>
  <dcterms:created xsi:type="dcterms:W3CDTF">2013-07-30T10:38:52Z</dcterms:created>
  <dcterms:modified xsi:type="dcterms:W3CDTF">2018-09-19T03:07:26Z</dcterms:modified>
</cp:coreProperties>
</file>