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61" r:id="rId1"/>
  </p:sldMasterIdLst>
  <p:notesMasterIdLst>
    <p:notesMasterId r:id="rId65"/>
  </p:notesMasterIdLst>
  <p:sldIdLst>
    <p:sldId id="256" r:id="rId2"/>
    <p:sldId id="257" r:id="rId3"/>
    <p:sldId id="336" r:id="rId4"/>
    <p:sldId id="259" r:id="rId5"/>
    <p:sldId id="340" r:id="rId6"/>
    <p:sldId id="339" r:id="rId7"/>
    <p:sldId id="260" r:id="rId8"/>
    <p:sldId id="261" r:id="rId9"/>
    <p:sldId id="262" r:id="rId10"/>
    <p:sldId id="325" r:id="rId11"/>
    <p:sldId id="263" r:id="rId12"/>
    <p:sldId id="322" r:id="rId13"/>
    <p:sldId id="265" r:id="rId14"/>
    <p:sldId id="338" r:id="rId15"/>
    <p:sldId id="268" r:id="rId16"/>
    <p:sldId id="269" r:id="rId17"/>
    <p:sldId id="270" r:id="rId18"/>
    <p:sldId id="267" r:id="rId19"/>
    <p:sldId id="334" r:id="rId20"/>
    <p:sldId id="272" r:id="rId21"/>
    <p:sldId id="273" r:id="rId22"/>
    <p:sldId id="275" r:id="rId23"/>
    <p:sldId id="276" r:id="rId24"/>
    <p:sldId id="278" r:id="rId25"/>
    <p:sldId id="328" r:id="rId26"/>
    <p:sldId id="280" r:id="rId27"/>
    <p:sldId id="283" r:id="rId28"/>
    <p:sldId id="333" r:id="rId29"/>
    <p:sldId id="284" r:id="rId30"/>
    <p:sldId id="285" r:id="rId31"/>
    <p:sldId id="287" r:id="rId32"/>
    <p:sldId id="288" r:id="rId33"/>
    <p:sldId id="289" r:id="rId34"/>
    <p:sldId id="290" r:id="rId35"/>
    <p:sldId id="331" r:id="rId36"/>
    <p:sldId id="291" r:id="rId37"/>
    <p:sldId id="293" r:id="rId38"/>
    <p:sldId id="294" r:id="rId39"/>
    <p:sldId id="347" r:id="rId40"/>
    <p:sldId id="342" r:id="rId41"/>
    <p:sldId id="343" r:id="rId42"/>
    <p:sldId id="344" r:id="rId43"/>
    <p:sldId id="345" r:id="rId44"/>
    <p:sldId id="346" r:id="rId45"/>
    <p:sldId id="348" r:id="rId46"/>
    <p:sldId id="349" r:id="rId47"/>
    <p:sldId id="341" r:id="rId48"/>
    <p:sldId id="303" r:id="rId49"/>
    <p:sldId id="304" r:id="rId50"/>
    <p:sldId id="295" r:id="rId51"/>
    <p:sldId id="297" r:id="rId52"/>
    <p:sldId id="314" r:id="rId53"/>
    <p:sldId id="298" r:id="rId54"/>
    <p:sldId id="299" r:id="rId55"/>
    <p:sldId id="311" r:id="rId56"/>
    <p:sldId id="312" r:id="rId57"/>
    <p:sldId id="318" r:id="rId58"/>
    <p:sldId id="316" r:id="rId59"/>
    <p:sldId id="307" r:id="rId60"/>
    <p:sldId id="337" r:id="rId61"/>
    <p:sldId id="308" r:id="rId62"/>
    <p:sldId id="330" r:id="rId63"/>
    <p:sldId id="309" r:id="rId64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AB1940"/>
    <a:srgbClr val="FF33CC"/>
    <a:srgbClr val="CC3399"/>
    <a:srgbClr val="CC0099"/>
    <a:srgbClr val="FF00FF"/>
    <a:srgbClr val="008000"/>
    <a:srgbClr val="FF9900"/>
    <a:srgbClr val="FBB03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2" autoAdjust="0"/>
    <p:restoredTop sz="95140" autoAdjust="0"/>
  </p:normalViewPr>
  <p:slideViewPr>
    <p:cSldViewPr snapToGrid="0">
      <p:cViewPr>
        <p:scale>
          <a:sx n="100" d="100"/>
          <a:sy n="100" d="100"/>
        </p:scale>
        <p:origin x="-1872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3458E-0ACA-439B-B3FF-00F2BB34676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A9EBA37B-DC61-4D29-A91E-2EA38B5642B9}">
      <dgm:prSet phldrT="[文字]" custT="1"/>
      <dgm:spPr/>
      <dgm:t>
        <a:bodyPr/>
        <a:lstStyle/>
        <a:p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全國文獻傳遞服務系統</a:t>
          </a: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(NDDS)</a:t>
          </a:r>
          <a:endParaRPr lang="zh-TW" altLang="en-US" sz="2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79EB9C-6EC9-4B2C-BA32-82446584D4F8}" type="parTrans" cxnId="{25DF0D32-7B9F-4220-A190-9946C842A921}">
      <dgm:prSet/>
      <dgm:spPr/>
      <dgm:t>
        <a:bodyPr/>
        <a:lstStyle/>
        <a:p>
          <a:endParaRPr lang="zh-TW" altLang="en-US"/>
        </a:p>
      </dgm:t>
    </dgm:pt>
    <dgm:pt modelId="{0A6CFBDA-DFFA-4ACC-8E96-F7E961F0ED68}" type="sibTrans" cxnId="{25DF0D32-7B9F-4220-A190-9946C842A921}">
      <dgm:prSet/>
      <dgm:spPr/>
      <dgm:t>
        <a:bodyPr/>
        <a:lstStyle/>
        <a:p>
          <a:endParaRPr lang="zh-TW" altLang="en-US"/>
        </a:p>
      </dgm:t>
    </dgm:pt>
    <dgm:pt modelId="{D995F3D9-3B22-4F60-91AB-5EE79BD52128}">
      <dgm:prSet phldrT="[文字]" custT="1"/>
      <dgm:spPr/>
      <dgm:t>
        <a:bodyPr/>
        <a:lstStyle/>
        <a:p>
          <a:pPr>
            <a:lnSpc>
              <a:spcPct val="50000"/>
            </a:lnSpc>
          </a:pP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跨校借書服務：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代借代還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虛擬借書證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跨校借書證</a:t>
          </a:r>
          <a:endParaRPr lang="zh-TW" altLang="en-US" sz="2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C7D876-A8CE-4332-8D6D-3F5B24D2F90F}" type="parTrans" cxnId="{A3B58511-F379-4A5D-9076-6AF7FE164704}">
      <dgm:prSet/>
      <dgm:spPr/>
      <dgm:t>
        <a:bodyPr/>
        <a:lstStyle/>
        <a:p>
          <a:endParaRPr lang="zh-TW" altLang="en-US"/>
        </a:p>
      </dgm:t>
    </dgm:pt>
    <dgm:pt modelId="{BE0E36C7-D006-40F2-BFAE-BDA546993D69}" type="sibTrans" cxnId="{A3B58511-F379-4A5D-9076-6AF7FE164704}">
      <dgm:prSet/>
      <dgm:spPr/>
      <dgm:t>
        <a:bodyPr/>
        <a:lstStyle/>
        <a:p>
          <a:endParaRPr lang="zh-TW" altLang="en-US"/>
        </a:p>
      </dgm:t>
    </dgm:pt>
    <dgm:pt modelId="{8A70164B-C553-4948-B761-F33C88EE90B9}" type="pres">
      <dgm:prSet presAssocID="{B9A3458E-0ACA-439B-B3FF-00F2BB34676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D5B8C48-8C41-45C3-BB54-4D36CB789936}" type="pres">
      <dgm:prSet presAssocID="{A9EBA37B-DC61-4D29-A91E-2EA38B5642B9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0BC2FDBA-6F7F-42CD-9126-59C37AE87373}" type="pres">
      <dgm:prSet presAssocID="{A9EBA37B-DC61-4D29-A91E-2EA38B5642B9}" presName="Accent" presStyleLbl="trAlignAcc1" presStyleIdx="0" presStyleCnt="2" custScaleX="110360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F3BF8045-8B26-4751-ACD3-791A22F60143}" type="pres">
      <dgm:prSet presAssocID="{A9EBA37B-DC61-4D29-A91E-2EA38B5642B9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zh-TW" altLang="en-US"/>
        </a:p>
      </dgm:t>
    </dgm:pt>
    <dgm:pt modelId="{A6369106-F32C-4106-AE2B-9043C4A0984A}" type="pres">
      <dgm:prSet presAssocID="{A9EBA37B-DC61-4D29-A91E-2EA38B5642B9}" presName="ChildComposite" presStyleCnt="0"/>
      <dgm:spPr/>
      <dgm:t>
        <a:bodyPr/>
        <a:lstStyle/>
        <a:p>
          <a:endParaRPr lang="zh-TW" altLang="en-US"/>
        </a:p>
      </dgm:t>
    </dgm:pt>
    <dgm:pt modelId="{2DD5F8C0-379E-4BCB-870D-44F680AB39AB}" type="pres">
      <dgm:prSet presAssocID="{A9EBA37B-DC61-4D29-A91E-2EA38B5642B9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4BC870-43C7-499C-BB12-3C86435EEA45}" type="pres">
      <dgm:prSet presAssocID="{A9EBA37B-DC61-4D29-A91E-2EA38B5642B9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1ECA98-2694-458D-9B0B-C9EAB5F3650C}" type="pres">
      <dgm:prSet presAssocID="{0A6CFBDA-DFFA-4ACC-8E96-F7E961F0ED68}" presName="sibTrans" presStyleCnt="0"/>
      <dgm:spPr/>
      <dgm:t>
        <a:bodyPr/>
        <a:lstStyle/>
        <a:p>
          <a:endParaRPr lang="zh-TW" altLang="en-US"/>
        </a:p>
      </dgm:t>
    </dgm:pt>
    <dgm:pt modelId="{20FACAE1-9CD1-4CC8-8D7E-E189C84DD4C5}" type="pres">
      <dgm:prSet presAssocID="{D995F3D9-3B22-4F60-91AB-5EE79BD52128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3D610DF7-5084-48A0-9DC8-C3ACB3459197}" type="pres">
      <dgm:prSet presAssocID="{D995F3D9-3B22-4F60-91AB-5EE79BD52128}" presName="Accent" presStyleLbl="trAlignAcc1" presStyleIdx="1" presStyleCnt="2" custScaleX="112936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C145ED96-4A1D-4F9C-B21B-CFEF4CD89104}" type="pres">
      <dgm:prSet presAssocID="{D995F3D9-3B22-4F60-91AB-5EE79BD52128}" presName="Image" presStyleLbl="alignImgPlace1" presStyleIdx="1" presStyleCnt="2" custScaleX="97038" custScaleY="70751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1AECFA7E-B1D3-465F-8426-D4953B507A32}" type="pres">
      <dgm:prSet presAssocID="{D995F3D9-3B22-4F60-91AB-5EE79BD52128}" presName="ChildComposite" presStyleCnt="0"/>
      <dgm:spPr/>
      <dgm:t>
        <a:bodyPr/>
        <a:lstStyle/>
        <a:p>
          <a:endParaRPr lang="zh-TW" altLang="en-US"/>
        </a:p>
      </dgm:t>
    </dgm:pt>
    <dgm:pt modelId="{D229F29A-6EFF-44B3-9B2E-29BEF7FD6DE8}" type="pres">
      <dgm:prSet presAssocID="{D995F3D9-3B22-4F60-91AB-5EE79BD52128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B77220-DBE1-4759-9015-AD1788D607A6}" type="pres">
      <dgm:prSet presAssocID="{D995F3D9-3B22-4F60-91AB-5EE79BD52128}" presName="Parent" presStyleLbl="revTx" presStyleIdx="1" presStyleCnt="2" custScaleY="116035" custLinFactNeighborY="-263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F21B716-D4FA-4C37-B61F-8429307E819D}" type="presOf" srcId="{D995F3D9-3B22-4F60-91AB-5EE79BD52128}" destId="{B5B77220-DBE1-4759-9015-AD1788D607A6}" srcOrd="0" destOrd="0" presId="urn:microsoft.com/office/officeart/2008/layout/CaptionedPictures"/>
    <dgm:cxn modelId="{CB875313-41BE-4443-8088-19815CC76E49}" type="presOf" srcId="{B9A3458E-0ACA-439B-B3FF-00F2BB34676C}" destId="{8A70164B-C553-4948-B761-F33C88EE90B9}" srcOrd="0" destOrd="0" presId="urn:microsoft.com/office/officeart/2008/layout/CaptionedPictures"/>
    <dgm:cxn modelId="{25DF0D32-7B9F-4220-A190-9946C842A921}" srcId="{B9A3458E-0ACA-439B-B3FF-00F2BB34676C}" destId="{A9EBA37B-DC61-4D29-A91E-2EA38B5642B9}" srcOrd="0" destOrd="0" parTransId="{6D79EB9C-6EC9-4B2C-BA32-82446584D4F8}" sibTransId="{0A6CFBDA-DFFA-4ACC-8E96-F7E961F0ED68}"/>
    <dgm:cxn modelId="{A3B58511-F379-4A5D-9076-6AF7FE164704}" srcId="{B9A3458E-0ACA-439B-B3FF-00F2BB34676C}" destId="{D995F3D9-3B22-4F60-91AB-5EE79BD52128}" srcOrd="1" destOrd="0" parTransId="{7AC7D876-A8CE-4332-8D6D-3F5B24D2F90F}" sibTransId="{BE0E36C7-D006-40F2-BFAE-BDA546993D69}"/>
    <dgm:cxn modelId="{4B5F3DCA-772B-432C-9014-2A39BDC949F6}" type="presOf" srcId="{A9EBA37B-DC61-4D29-A91E-2EA38B5642B9}" destId="{3F4BC870-43C7-499C-BB12-3C86435EEA45}" srcOrd="0" destOrd="0" presId="urn:microsoft.com/office/officeart/2008/layout/CaptionedPictures"/>
    <dgm:cxn modelId="{F1624C65-CFE2-47F0-8BE3-CA6381053F34}" type="presParOf" srcId="{8A70164B-C553-4948-B761-F33C88EE90B9}" destId="{6D5B8C48-8C41-45C3-BB54-4D36CB789936}" srcOrd="0" destOrd="0" presId="urn:microsoft.com/office/officeart/2008/layout/CaptionedPictures"/>
    <dgm:cxn modelId="{AA0594BB-8DB2-4853-A0C9-2E6F7ABECDD4}" type="presParOf" srcId="{6D5B8C48-8C41-45C3-BB54-4D36CB789936}" destId="{0BC2FDBA-6F7F-42CD-9126-59C37AE87373}" srcOrd="0" destOrd="0" presId="urn:microsoft.com/office/officeart/2008/layout/CaptionedPictures"/>
    <dgm:cxn modelId="{F3DDBD0D-1F34-42CC-A742-6003CE7CDC4F}" type="presParOf" srcId="{6D5B8C48-8C41-45C3-BB54-4D36CB789936}" destId="{F3BF8045-8B26-4751-ACD3-791A22F60143}" srcOrd="1" destOrd="0" presId="urn:microsoft.com/office/officeart/2008/layout/CaptionedPictures"/>
    <dgm:cxn modelId="{851EE6ED-1B3D-41A6-8AFC-FCEB52146AB0}" type="presParOf" srcId="{6D5B8C48-8C41-45C3-BB54-4D36CB789936}" destId="{A6369106-F32C-4106-AE2B-9043C4A0984A}" srcOrd="2" destOrd="0" presId="urn:microsoft.com/office/officeart/2008/layout/CaptionedPictures"/>
    <dgm:cxn modelId="{CB595F06-4C2B-4B89-BCF7-16492E0846B0}" type="presParOf" srcId="{A6369106-F32C-4106-AE2B-9043C4A0984A}" destId="{2DD5F8C0-379E-4BCB-870D-44F680AB39AB}" srcOrd="0" destOrd="0" presId="urn:microsoft.com/office/officeart/2008/layout/CaptionedPictures"/>
    <dgm:cxn modelId="{A03757E5-747B-4A8C-97A5-BAFA634F45C9}" type="presParOf" srcId="{A6369106-F32C-4106-AE2B-9043C4A0984A}" destId="{3F4BC870-43C7-499C-BB12-3C86435EEA45}" srcOrd="1" destOrd="0" presId="urn:microsoft.com/office/officeart/2008/layout/CaptionedPictures"/>
    <dgm:cxn modelId="{78E50D70-4CDD-4E04-9F8F-9F85AACA4E7B}" type="presParOf" srcId="{8A70164B-C553-4948-B761-F33C88EE90B9}" destId="{E91ECA98-2694-458D-9B0B-C9EAB5F3650C}" srcOrd="1" destOrd="0" presId="urn:microsoft.com/office/officeart/2008/layout/CaptionedPictures"/>
    <dgm:cxn modelId="{63AA2243-A11F-4E1C-ABB5-F0F86C00615A}" type="presParOf" srcId="{8A70164B-C553-4948-B761-F33C88EE90B9}" destId="{20FACAE1-9CD1-4CC8-8D7E-E189C84DD4C5}" srcOrd="2" destOrd="0" presId="urn:microsoft.com/office/officeart/2008/layout/CaptionedPictures"/>
    <dgm:cxn modelId="{47398253-3400-49E9-889C-327A3E7F9DDD}" type="presParOf" srcId="{20FACAE1-9CD1-4CC8-8D7E-E189C84DD4C5}" destId="{3D610DF7-5084-48A0-9DC8-C3ACB3459197}" srcOrd="0" destOrd="0" presId="urn:microsoft.com/office/officeart/2008/layout/CaptionedPictures"/>
    <dgm:cxn modelId="{115EEB36-9D0E-492E-A093-5A1E2BA33DB5}" type="presParOf" srcId="{20FACAE1-9CD1-4CC8-8D7E-E189C84DD4C5}" destId="{C145ED96-4A1D-4F9C-B21B-CFEF4CD89104}" srcOrd="1" destOrd="0" presId="urn:microsoft.com/office/officeart/2008/layout/CaptionedPictures"/>
    <dgm:cxn modelId="{3D42FCA8-1A16-4338-96B9-C8D1C3C88CD7}" type="presParOf" srcId="{20FACAE1-9CD1-4CC8-8D7E-E189C84DD4C5}" destId="{1AECFA7E-B1D3-465F-8426-D4953B507A32}" srcOrd="2" destOrd="0" presId="urn:microsoft.com/office/officeart/2008/layout/CaptionedPictures"/>
    <dgm:cxn modelId="{7BFE7B41-AD14-4CEA-806F-F8E84FC59994}" type="presParOf" srcId="{1AECFA7E-B1D3-465F-8426-D4953B507A32}" destId="{D229F29A-6EFF-44B3-9B2E-29BEF7FD6DE8}" srcOrd="0" destOrd="0" presId="urn:microsoft.com/office/officeart/2008/layout/CaptionedPictures"/>
    <dgm:cxn modelId="{11CF6310-16AB-43D3-9821-D8D05FBF7F6E}" type="presParOf" srcId="{1AECFA7E-B1D3-465F-8426-D4953B507A32}" destId="{B5B77220-DBE1-4759-9015-AD1788D607A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895086-4049-44C0-9925-886837882231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3" csCatId="colorful" phldr="1"/>
      <dgm:spPr/>
    </dgm:pt>
    <dgm:pt modelId="{68A6D442-772C-493B-BDE8-7DD6F2B9649F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輸入帳號密碼</a:t>
          </a:r>
          <a: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啟用座位</a:t>
          </a:r>
          <a:endParaRPr lang="zh-TW" altLang="en-US" sz="28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D8DB3B-2C95-49D4-A6A1-78848C0B4585}" type="parTrans" cxnId="{E59F9FB0-2487-448F-A787-51B04EDD59C4}">
      <dgm:prSet/>
      <dgm:spPr/>
      <dgm:t>
        <a:bodyPr/>
        <a:lstStyle/>
        <a:p>
          <a:endParaRPr lang="zh-TW" altLang="en-US"/>
        </a:p>
      </dgm:t>
    </dgm:pt>
    <dgm:pt modelId="{B315EFBE-B49B-4AAD-8667-D125B0A94BCD}" type="sibTrans" cxnId="{E59F9FB0-2487-448F-A787-51B04EDD59C4}">
      <dgm:prSet/>
      <dgm:spPr/>
      <dgm:t>
        <a:bodyPr/>
        <a:lstStyle/>
        <a:p>
          <a:endParaRPr lang="zh-TW" altLang="en-US"/>
        </a:p>
      </dgm:t>
    </dgm:pt>
    <dgm:pt modelId="{937ED5A4-5319-46EA-BC6D-3A5F9C733596}">
      <dgm:prSet phldrT="[文字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使用學生證</a:t>
          </a:r>
          <a: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靠卡啟用空間</a:t>
          </a:r>
          <a:endParaRPr lang="zh-TW" altLang="en-US" sz="28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B31921-AD75-4BC8-A3CB-52AD5D3A5410}" type="parTrans" cxnId="{1A48212C-F4F6-469F-94C2-298F0F2EC988}">
      <dgm:prSet/>
      <dgm:spPr/>
      <dgm:t>
        <a:bodyPr/>
        <a:lstStyle/>
        <a:p>
          <a:endParaRPr lang="zh-TW" altLang="en-US"/>
        </a:p>
      </dgm:t>
    </dgm:pt>
    <dgm:pt modelId="{9769788E-8812-451F-BAC6-356D77DD47BF}" type="sibTrans" cxnId="{1A48212C-F4F6-469F-94C2-298F0F2EC988}">
      <dgm:prSet/>
      <dgm:spPr/>
      <dgm:t>
        <a:bodyPr/>
        <a:lstStyle/>
        <a:p>
          <a:endParaRPr lang="zh-TW" altLang="en-US"/>
        </a:p>
      </dgm:t>
    </dgm:pt>
    <dgm:pt modelId="{A63E8CC9-D8A3-487A-90FA-6CD683977EFC}" type="pres">
      <dgm:prSet presAssocID="{89895086-4049-44C0-9925-886837882231}" presName="linearFlow" presStyleCnt="0">
        <dgm:presLayoutVars>
          <dgm:dir/>
          <dgm:resizeHandles val="exact"/>
        </dgm:presLayoutVars>
      </dgm:prSet>
      <dgm:spPr/>
    </dgm:pt>
    <dgm:pt modelId="{2A5E9B39-B687-4DD6-AD41-42680F042454}" type="pres">
      <dgm:prSet presAssocID="{68A6D442-772C-493B-BDE8-7DD6F2B9649F}" presName="comp" presStyleCnt="0"/>
      <dgm:spPr/>
    </dgm:pt>
    <dgm:pt modelId="{F4A94D29-34AA-4BC1-82E3-20228C540CEC}" type="pres">
      <dgm:prSet presAssocID="{68A6D442-772C-493B-BDE8-7DD6F2B9649F}" presName="rect2" presStyleLbl="node1" presStyleIdx="0" presStyleCnt="2" custScaleX="61736" custLinFactNeighborX="-9323" custLinFactNeighborY="5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6EC1E9-69C7-40CA-9F60-840454D7106B}" type="pres">
      <dgm:prSet presAssocID="{68A6D442-772C-493B-BDE8-7DD6F2B9649F}" presName="rect1" presStyleLbl="lnNode1" presStyleIdx="0" presStyleCnt="2" custScaleX="18413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FFE415B-AAC5-413E-95BC-7EB954429C4D}" type="pres">
      <dgm:prSet presAssocID="{B315EFBE-B49B-4AAD-8667-D125B0A94BCD}" presName="sibTrans" presStyleCnt="0"/>
      <dgm:spPr/>
    </dgm:pt>
    <dgm:pt modelId="{948EC996-8389-4436-B05B-A3E6B7A38F43}" type="pres">
      <dgm:prSet presAssocID="{937ED5A4-5319-46EA-BC6D-3A5F9C733596}" presName="comp" presStyleCnt="0"/>
      <dgm:spPr/>
    </dgm:pt>
    <dgm:pt modelId="{C89CBD90-7D21-4F96-BD49-329702D16E10}" type="pres">
      <dgm:prSet presAssocID="{937ED5A4-5319-46EA-BC6D-3A5F9C733596}" presName="rect2" presStyleLbl="node1" presStyleIdx="1" presStyleCnt="2" custScaleX="61002" custLinFactNeighborX="5435" custLinFactNeighborY="10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5BDAE0-D883-4C5A-B9DA-8B94B33E3F16}" type="pres">
      <dgm:prSet presAssocID="{937ED5A4-5319-46EA-BC6D-3A5F9C733596}" presName="rect1" presStyleLbl="lnNode1" presStyleIdx="1" presStyleCnt="2" custScaleX="187349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922C63C4-4A60-4A39-B7C4-00C2691E921C}" type="presOf" srcId="{937ED5A4-5319-46EA-BC6D-3A5F9C733596}" destId="{C89CBD90-7D21-4F96-BD49-329702D16E10}" srcOrd="0" destOrd="0" presId="urn:microsoft.com/office/officeart/2008/layout/AlternatingPictureBlocks"/>
    <dgm:cxn modelId="{017FAFC1-B416-4BFD-B7F1-B69A94350584}" type="presOf" srcId="{68A6D442-772C-493B-BDE8-7DD6F2B9649F}" destId="{F4A94D29-34AA-4BC1-82E3-20228C540CEC}" srcOrd="0" destOrd="0" presId="urn:microsoft.com/office/officeart/2008/layout/AlternatingPictureBlocks"/>
    <dgm:cxn modelId="{E59F9FB0-2487-448F-A787-51B04EDD59C4}" srcId="{89895086-4049-44C0-9925-886837882231}" destId="{68A6D442-772C-493B-BDE8-7DD6F2B9649F}" srcOrd="0" destOrd="0" parTransId="{EFD8DB3B-2C95-49D4-A6A1-78848C0B4585}" sibTransId="{B315EFBE-B49B-4AAD-8667-D125B0A94BCD}"/>
    <dgm:cxn modelId="{1A48212C-F4F6-469F-94C2-298F0F2EC988}" srcId="{89895086-4049-44C0-9925-886837882231}" destId="{937ED5A4-5319-46EA-BC6D-3A5F9C733596}" srcOrd="1" destOrd="0" parTransId="{72B31921-AD75-4BC8-A3CB-52AD5D3A5410}" sibTransId="{9769788E-8812-451F-BAC6-356D77DD47BF}"/>
    <dgm:cxn modelId="{0B7BDC7C-5680-498A-9CD0-71AA82843F4A}" type="presOf" srcId="{89895086-4049-44C0-9925-886837882231}" destId="{A63E8CC9-D8A3-487A-90FA-6CD683977EFC}" srcOrd="0" destOrd="0" presId="urn:microsoft.com/office/officeart/2008/layout/AlternatingPictureBlocks"/>
    <dgm:cxn modelId="{12B933CE-6072-4D0C-9505-C3BA283C9FD0}" type="presParOf" srcId="{A63E8CC9-D8A3-487A-90FA-6CD683977EFC}" destId="{2A5E9B39-B687-4DD6-AD41-42680F042454}" srcOrd="0" destOrd="0" presId="urn:microsoft.com/office/officeart/2008/layout/AlternatingPictureBlocks"/>
    <dgm:cxn modelId="{E39A6434-5243-4041-AC7E-14F57F13D9DC}" type="presParOf" srcId="{2A5E9B39-B687-4DD6-AD41-42680F042454}" destId="{F4A94D29-34AA-4BC1-82E3-20228C540CEC}" srcOrd="0" destOrd="0" presId="urn:microsoft.com/office/officeart/2008/layout/AlternatingPictureBlocks"/>
    <dgm:cxn modelId="{2099B108-82E9-4DF1-B9FC-C62011842EE6}" type="presParOf" srcId="{2A5E9B39-B687-4DD6-AD41-42680F042454}" destId="{2B6EC1E9-69C7-40CA-9F60-840454D7106B}" srcOrd="1" destOrd="0" presId="urn:microsoft.com/office/officeart/2008/layout/AlternatingPictureBlocks"/>
    <dgm:cxn modelId="{4304C67B-5A11-420B-8E19-9434AD2FED28}" type="presParOf" srcId="{A63E8CC9-D8A3-487A-90FA-6CD683977EFC}" destId="{FFFE415B-AAC5-413E-95BC-7EB954429C4D}" srcOrd="1" destOrd="0" presId="urn:microsoft.com/office/officeart/2008/layout/AlternatingPictureBlocks"/>
    <dgm:cxn modelId="{FFBD33A0-E358-4E1F-81CD-E91587EF1F77}" type="presParOf" srcId="{A63E8CC9-D8A3-487A-90FA-6CD683977EFC}" destId="{948EC996-8389-4436-B05B-A3E6B7A38F43}" srcOrd="2" destOrd="0" presId="urn:microsoft.com/office/officeart/2008/layout/AlternatingPictureBlocks"/>
    <dgm:cxn modelId="{10861EC9-D743-4FF9-B405-D73F817171A5}" type="presParOf" srcId="{948EC996-8389-4436-B05B-A3E6B7A38F43}" destId="{C89CBD90-7D21-4F96-BD49-329702D16E10}" srcOrd="0" destOrd="0" presId="urn:microsoft.com/office/officeart/2008/layout/AlternatingPictureBlocks"/>
    <dgm:cxn modelId="{C727E0A1-57B7-42BE-8E4C-BC842E1A1C5E}" type="presParOf" srcId="{948EC996-8389-4436-B05B-A3E6B7A38F43}" destId="{A35BDAE0-D883-4C5A-B9DA-8B94B33E3F1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l">
              <a:defRPr sz="13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r">
              <a:defRPr sz="1300">
                <a:latin typeface="微軟正黑體" panose="020B0604030504040204" pitchFamily="34" charset="-120"/>
              </a:defRPr>
            </a:lvl1pPr>
          </a:lstStyle>
          <a:p>
            <a:fld id="{99BC3C1D-1B5F-4196-97D2-BE0476E07CFC}" type="datetimeFigureOut">
              <a:rPr lang="en-US" altLang="zh-TW" smtClean="0"/>
              <a:pPr/>
              <a:t>9/21/2018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0" tIns="47845" rIns="95690" bIns="47845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5690" tIns="47845" rIns="95690" bIns="47845" rtlCol="0"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>
                <a:latin typeface="微軟正黑體" panose="020B0604030504040204" pitchFamily="34" charset="-120"/>
              </a:defRPr>
            </a:lvl1pPr>
          </a:lstStyle>
          <a:p>
            <a:fld id="{438677E2-E8B3-456F-8D42-28DC2E25B803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590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677E2-E8B3-456F-8D42-28DC2E25B803}" type="slidenum">
              <a:rPr lang="en-US" altLang="zh-TW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255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>
                <a:latin typeface="+mn-ea"/>
                <a:ea typeface="+mn-ea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7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8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35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06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35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79963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4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7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3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7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3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69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346223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098964"/>
            <a:ext cx="7290055" cy="421039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583680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587331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022" y="0"/>
            <a:ext cx="2215978" cy="5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6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://www.lib.nkmu.edu.tw/lib/inter_coop1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b.nkmu.edu.tw/lib/inter_coop1_2.php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6bmsArsjms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lia.glis.ntnu.edu.tw/LIS17/LIS17.html" TargetMode="External"/><Relationship Id="rId2" Type="http://schemas.openxmlformats.org/officeDocument/2006/relationships/hyperlink" Target="http://forums.chinatimes.com/report/campus/htm/96022601.htm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320306"/>
            <a:ext cx="6285383" cy="956815"/>
          </a:xfrm>
        </p:spPr>
        <p:txBody>
          <a:bodyPr>
            <a:noAutofit/>
          </a:bodyPr>
          <a:lstStyle/>
          <a:p>
            <a:r>
              <a:rPr lang="zh-TW" altLang="en-US" sz="4800" b="1" dirty="0" smtClean="0"/>
              <a:t>認識圖書館的第一步</a:t>
            </a:r>
            <a:endParaRPr lang="zh-TW" altLang="en-US" sz="4800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3766" y="4913603"/>
            <a:ext cx="5752421" cy="5049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zh-TW" altLang="en-US" sz="2000" b="1" dirty="0"/>
              <a:t>國立</a:t>
            </a:r>
            <a:r>
              <a:rPr lang="zh-TW" altLang="en-US" sz="2000" b="1" dirty="0" smtClean="0"/>
              <a:t>高雄科技大學楠梓校區</a:t>
            </a:r>
            <a:r>
              <a:rPr lang="en-US" altLang="zh-TW" sz="2000" b="1" dirty="0" smtClean="0"/>
              <a:t>-</a:t>
            </a:r>
            <a:r>
              <a:rPr lang="zh-TW" altLang="en-US" sz="2000" b="1" dirty="0" smtClean="0"/>
              <a:t>圖書館</a:t>
            </a:r>
            <a:r>
              <a:rPr lang="zh-TW" altLang="en-US" sz="2000" b="1" dirty="0"/>
              <a:t>新生利用</a:t>
            </a:r>
            <a:r>
              <a:rPr lang="zh-TW" altLang="en-US" sz="2000" b="1" dirty="0" smtClean="0"/>
              <a:t>教育</a:t>
            </a:r>
            <a:endParaRPr lang="zh-TW" altLang="en-US" sz="2000" b="1" dirty="0"/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6889777" y="6266104"/>
            <a:ext cx="2119143" cy="373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更新日期：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104.9.9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284643" y="5376724"/>
            <a:ext cx="198002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/>
              <a:t>主講人</a:t>
            </a:r>
            <a:r>
              <a:rPr lang="zh-TW" altLang="en-US" sz="2000" b="1" dirty="0" smtClean="0"/>
              <a:t>：賈莉君</a:t>
            </a:r>
            <a:endParaRPr lang="en-US" altLang="zh-TW" sz="2000" b="1" dirty="0" smtClean="0"/>
          </a:p>
          <a:p>
            <a:r>
              <a:rPr lang="en-US" altLang="zh-TW" dirty="0"/>
              <a:t> </a:t>
            </a:r>
            <a:r>
              <a:rPr lang="en-US" altLang="zh-TW" dirty="0" smtClean="0"/>
              <a:t>               </a:t>
            </a:r>
            <a:r>
              <a:rPr lang="en-US" altLang="zh-TW" smtClean="0"/>
              <a:t>#</a:t>
            </a:r>
            <a:r>
              <a:rPr lang="en-US" altLang="zh-TW" smtClean="0"/>
              <a:t>25501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4596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4-2.</a:t>
            </a:r>
            <a:r>
              <a:rPr lang="zh-TW" altLang="en-US" dirty="0"/>
              <a:t>確認館藏資訊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31" y="1784728"/>
            <a:ext cx="8830583" cy="1938969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005589" y="1784730"/>
            <a:ext cx="1916414" cy="192795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1828800" y="3949544"/>
            <a:ext cx="2093203" cy="636872"/>
          </a:xfrm>
          <a:prstGeom prst="wedgeRectCallout">
            <a:avLst>
              <a:gd name="adj1" fmla="val -5186"/>
              <a:gd name="adj2" fmla="val -86491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典藏館別、區域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28872" y="1784068"/>
            <a:ext cx="714289" cy="1939630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5656474" y="3983822"/>
            <a:ext cx="3349126" cy="636872"/>
          </a:xfrm>
          <a:prstGeom prst="wedgeRectCallout">
            <a:avLst>
              <a:gd name="adj1" fmla="val 8422"/>
              <a:gd name="adj2" fmla="val -88155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到期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日顯示日期則表示外借中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661748" y="5037626"/>
            <a:ext cx="4021156" cy="1422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書在架上：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記下索書號，至架上找書</a:t>
            </a:r>
            <a:endParaRPr lang="zh-TW" altLang="en-US" sz="2400" b="1" dirty="0"/>
          </a:p>
        </p:txBody>
      </p:sp>
      <p:sp>
        <p:nvSpPr>
          <p:cNvPr id="15" name="圓角矩形 14"/>
          <p:cNvSpPr/>
          <p:nvPr/>
        </p:nvSpPr>
        <p:spPr>
          <a:xfrm>
            <a:off x="284946" y="5037626"/>
            <a:ext cx="4021156" cy="1422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書外借中、在分館：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點選「預約</a:t>
            </a:r>
            <a:r>
              <a:rPr lang="en-US" altLang="zh-TW" sz="2400" b="1" dirty="0" smtClean="0"/>
              <a:t>/</a:t>
            </a:r>
            <a:r>
              <a:rPr lang="zh-TW" altLang="en-US" sz="2400" b="1" dirty="0" smtClean="0"/>
              <a:t>校區互借」</a:t>
            </a:r>
            <a:endParaRPr lang="zh-TW" altLang="en-US" sz="2400" b="1" dirty="0"/>
          </a:p>
        </p:txBody>
      </p:sp>
      <p:sp>
        <p:nvSpPr>
          <p:cNvPr id="22" name="向上箭號 21"/>
          <p:cNvSpPr/>
          <p:nvPr/>
        </p:nvSpPr>
        <p:spPr>
          <a:xfrm>
            <a:off x="4500952" y="3780772"/>
            <a:ext cx="481755" cy="74915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上箭號 22"/>
          <p:cNvSpPr/>
          <p:nvPr/>
        </p:nvSpPr>
        <p:spPr>
          <a:xfrm>
            <a:off x="527218" y="3800331"/>
            <a:ext cx="481755" cy="74915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5-1.</a:t>
            </a:r>
            <a:r>
              <a:rPr lang="zh-TW" altLang="en-US" dirty="0" smtClean="0"/>
              <a:t>至架上取書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1201" y="1838082"/>
            <a:ext cx="7290055" cy="44635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記下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索書號</a:t>
            </a:r>
            <a:r>
              <a:rPr lang="zh-TW" altLang="en-US" sz="2400" dirty="0" smtClean="0"/>
              <a:t>至架上找書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書架</a:t>
            </a:r>
            <a:r>
              <a:rPr lang="zh-TW" altLang="en-US" sz="2400" dirty="0"/>
              <a:t>排列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由左至右</a:t>
            </a:r>
            <a:r>
              <a:rPr lang="zh-TW" altLang="en-US" sz="2400" dirty="0" smtClean="0"/>
              <a:t>，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由上至下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52684" y="3337699"/>
            <a:ext cx="3014236" cy="3531896"/>
            <a:chOff x="5101943" y="1970811"/>
            <a:chExt cx="3449779" cy="4599704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1943" y="1970811"/>
              <a:ext cx="3449779" cy="4599704"/>
            </a:xfrm>
            <a:prstGeom prst="rect">
              <a:avLst/>
            </a:prstGeom>
          </p:spPr>
        </p:pic>
        <p:cxnSp>
          <p:nvCxnSpPr>
            <p:cNvPr id="27" name="直線單箭頭接點 26"/>
            <p:cNvCxnSpPr/>
            <p:nvPr/>
          </p:nvCxnSpPr>
          <p:spPr>
            <a:xfrm>
              <a:off x="5382491" y="2098962"/>
              <a:ext cx="1672936" cy="32211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直線單箭頭接點 28"/>
            <p:cNvCxnSpPr/>
            <p:nvPr/>
          </p:nvCxnSpPr>
          <p:spPr>
            <a:xfrm>
              <a:off x="5334864" y="3124199"/>
              <a:ext cx="1138672" cy="12815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直線單箭頭接點 31"/>
            <p:cNvCxnSpPr/>
            <p:nvPr/>
          </p:nvCxnSpPr>
          <p:spPr>
            <a:xfrm flipV="1">
              <a:off x="5333564" y="4017818"/>
              <a:ext cx="1139972" cy="381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/>
            <p:nvPr/>
          </p:nvCxnSpPr>
          <p:spPr>
            <a:xfrm flipV="1">
              <a:off x="5382491" y="4821381"/>
              <a:ext cx="928252" cy="13508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直線單箭頭接點 39"/>
            <p:cNvCxnSpPr/>
            <p:nvPr/>
          </p:nvCxnSpPr>
          <p:spPr>
            <a:xfrm flipV="1">
              <a:off x="5382491" y="5579918"/>
              <a:ext cx="836468" cy="18357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/>
            <p:nvPr/>
          </p:nvCxnSpPr>
          <p:spPr>
            <a:xfrm flipV="1">
              <a:off x="5474275" y="6151418"/>
              <a:ext cx="836468" cy="24591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直線單箭頭接點 49"/>
            <p:cNvCxnSpPr/>
            <p:nvPr/>
          </p:nvCxnSpPr>
          <p:spPr>
            <a:xfrm>
              <a:off x="7523017" y="2583871"/>
              <a:ext cx="488374" cy="805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" name="直線單箭頭接點 52"/>
            <p:cNvCxnSpPr/>
            <p:nvPr/>
          </p:nvCxnSpPr>
          <p:spPr>
            <a:xfrm>
              <a:off x="7523017" y="3310369"/>
              <a:ext cx="622588" cy="4762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/>
            <p:nvPr/>
          </p:nvCxnSpPr>
          <p:spPr>
            <a:xfrm flipV="1">
              <a:off x="7484914" y="4017818"/>
              <a:ext cx="598345" cy="346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/>
            <p:nvPr/>
          </p:nvCxnSpPr>
          <p:spPr>
            <a:xfrm flipV="1">
              <a:off x="7431664" y="4604904"/>
              <a:ext cx="569336" cy="67541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" name="直線單箭頭接點 60"/>
            <p:cNvCxnSpPr/>
            <p:nvPr/>
          </p:nvCxnSpPr>
          <p:spPr>
            <a:xfrm flipV="1">
              <a:off x="7394859" y="5133109"/>
              <a:ext cx="657227" cy="1593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直線單箭頭接點 67"/>
            <p:cNvCxnSpPr/>
            <p:nvPr/>
          </p:nvCxnSpPr>
          <p:spPr>
            <a:xfrm flipV="1">
              <a:off x="7329919" y="5753100"/>
              <a:ext cx="567172" cy="17145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" name="群組 4"/>
          <p:cNvGrpSpPr/>
          <p:nvPr/>
        </p:nvGrpSpPr>
        <p:grpSpPr>
          <a:xfrm>
            <a:off x="5176633" y="3075533"/>
            <a:ext cx="3233651" cy="3589710"/>
            <a:chOff x="1149766" y="2975263"/>
            <a:chExt cx="3157270" cy="3477491"/>
          </a:xfrm>
        </p:grpSpPr>
        <p:pic>
          <p:nvPicPr>
            <p:cNvPr id="4102" name="圖片 410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6571" y="2975263"/>
              <a:ext cx="2608118" cy="3477491"/>
            </a:xfrm>
            <a:prstGeom prst="rect">
              <a:avLst/>
            </a:prstGeom>
          </p:spPr>
        </p:pic>
        <p:sp>
          <p:nvSpPr>
            <p:cNvPr id="4103" name="矩形 4102"/>
            <p:cNvSpPr/>
            <p:nvPr/>
          </p:nvSpPr>
          <p:spPr>
            <a:xfrm>
              <a:off x="1527464" y="5744441"/>
              <a:ext cx="2779572" cy="4797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04" name="矩形圖說文字 4103"/>
            <p:cNvSpPr/>
            <p:nvPr/>
          </p:nvSpPr>
          <p:spPr>
            <a:xfrm>
              <a:off x="1149766" y="4843619"/>
              <a:ext cx="2025609" cy="694736"/>
            </a:xfrm>
            <a:prstGeom prst="wedgeRectCallout">
              <a:avLst>
                <a:gd name="adj1" fmla="val 37792"/>
                <a:gd name="adj2" fmla="val 78256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</a:t>
              </a:r>
              <a:r>
                <a: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就是索書</a:t>
              </a:r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號</a:t>
              </a:r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4514230" y="1824669"/>
            <a:ext cx="4420569" cy="1020504"/>
            <a:chOff x="732704" y="2396372"/>
            <a:chExt cx="4420569" cy="1020504"/>
          </a:xfrm>
        </p:grpSpPr>
        <p:sp>
          <p:nvSpPr>
            <p:cNvPr id="13" name="矩形 12"/>
            <p:cNvSpPr/>
            <p:nvPr/>
          </p:nvSpPr>
          <p:spPr>
            <a:xfrm>
              <a:off x="744225" y="2396372"/>
              <a:ext cx="4390843" cy="966158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群組 30"/>
            <p:cNvGrpSpPr/>
            <p:nvPr/>
          </p:nvGrpSpPr>
          <p:grpSpPr>
            <a:xfrm>
              <a:off x="732704" y="2443578"/>
              <a:ext cx="4420569" cy="973298"/>
              <a:chOff x="4936920" y="2878106"/>
              <a:chExt cx="4420569" cy="973298"/>
            </a:xfrm>
          </p:grpSpPr>
          <p:sp>
            <p:nvSpPr>
              <p:cNvPr id="33" name="文字方塊 32"/>
              <p:cNvSpPr txBox="1"/>
              <p:nvPr/>
            </p:nvSpPr>
            <p:spPr>
              <a:xfrm>
                <a:off x="5165936" y="3041939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FF33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分類號</a:t>
                </a:r>
                <a:endParaRPr lang="zh-TW" altLang="en-US" b="1" dirty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6325087" y="3041855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chemeClr val="accent4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作者號</a:t>
                </a:r>
                <a:endParaRPr lang="zh-TW" altLang="en-US" b="1" dirty="0">
                  <a:solidFill>
                    <a:schemeClr val="accent4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7493813" y="2878107"/>
                <a:ext cx="8146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第幾集</a:t>
                </a:r>
                <a:endParaRPr lang="en-US" altLang="zh-TW" sz="16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冊次</a:t>
                </a:r>
                <a:endParaRPr lang="zh-TW" altLang="en-US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文字方塊 35"/>
              <p:cNvSpPr txBox="1"/>
              <p:nvPr/>
            </p:nvSpPr>
            <p:spPr>
              <a:xfrm>
                <a:off x="8320655" y="2878106"/>
                <a:ext cx="10246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同樣的書</a:t>
                </a:r>
                <a:endParaRPr lang="en-US" altLang="zh-TW" sz="1600" b="1" dirty="0" smtClean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複本</a:t>
                </a:r>
                <a:endParaRPr lang="zh-TW" altLang="en-US" sz="16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>
                <a:off x="4936920" y="3328184"/>
                <a:ext cx="44205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 b="1" dirty="0" smtClean="0">
                    <a:solidFill>
                      <a:srgbClr val="FF33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873.57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</a:t>
                </a:r>
                <a:r>
                  <a:rPr lang="en-US" altLang="zh-TW" sz="2800" b="1" dirty="0" smtClean="0">
                    <a:solidFill>
                      <a:schemeClr val="accent4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6232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</a:t>
                </a:r>
                <a:r>
                  <a:rPr lang="en-US" altLang="zh-TW" sz="28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v.7-1 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</a:t>
                </a:r>
                <a:r>
                  <a:rPr lang="en-US" altLang="zh-TW" sz="28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c.2</a:t>
                </a:r>
                <a:endParaRPr lang="zh-TW" altLang="en-US" sz="28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855" y="52721"/>
            <a:ext cx="1887762" cy="1696589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9" name="直線單箭頭接點 38"/>
          <p:cNvCxnSpPr/>
          <p:nvPr/>
        </p:nvCxnSpPr>
        <p:spPr>
          <a:xfrm flipV="1">
            <a:off x="4109068" y="1288973"/>
            <a:ext cx="1602403" cy="714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1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找書的好幫手－</a:t>
            </a:r>
            <a:r>
              <a:rPr lang="en-US" altLang="zh-TW" dirty="0" smtClean="0"/>
              <a:t>QR Code</a:t>
            </a:r>
            <a:r>
              <a:rPr lang="zh-TW" altLang="en-US" dirty="0" smtClean="0"/>
              <a:t>！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33324"/>
            <a:ext cx="5153891" cy="3595512"/>
          </a:xfrm>
          <a:prstGeom prst="rect">
            <a:avLst/>
          </a:prstGeom>
        </p:spPr>
      </p:pic>
      <p:pic>
        <p:nvPicPr>
          <p:cNvPr id="14" name="內容版面配置區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891" y="1425113"/>
            <a:ext cx="3700592" cy="493412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圖片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"/>
          <a:stretch/>
        </p:blipFill>
        <p:spPr>
          <a:xfrm>
            <a:off x="2754194" y="1668953"/>
            <a:ext cx="3009600" cy="49341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22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42" y="4362017"/>
            <a:ext cx="8511407" cy="1735727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81" y="1929368"/>
            <a:ext cx="8831233" cy="194671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5-2.</a:t>
            </a:r>
            <a:r>
              <a:rPr lang="zh-TW" altLang="en-US" dirty="0" smtClean="0"/>
              <a:t>校區互借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059245" y="2817880"/>
            <a:ext cx="1095935" cy="473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1368" y="5600427"/>
            <a:ext cx="1135952" cy="534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>
            <a:off x="6400261" y="3450034"/>
            <a:ext cx="413902" cy="8520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左大括弧 11"/>
          <p:cNvSpPr/>
          <p:nvPr/>
        </p:nvSpPr>
        <p:spPr>
          <a:xfrm>
            <a:off x="4243521" y="346223"/>
            <a:ext cx="365145" cy="1229189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4564598" y="302155"/>
            <a:ext cx="29745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1.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可外借資料</a:t>
            </a:r>
            <a:endParaRPr lang="en-US" altLang="zh-TW" sz="2400" b="1" dirty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2.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不在所在館別</a:t>
            </a:r>
            <a:endParaRPr lang="en-US" altLang="zh-TW" sz="2400" b="1" dirty="0" smtClean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3.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書在架上</a:t>
            </a:r>
            <a:endParaRPr lang="zh-TW" altLang="en-US" sz="2400" b="1" dirty="0">
              <a:solidFill>
                <a:srgbClr val="FF339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14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08941" y="447257"/>
            <a:ext cx="8726118" cy="5963483"/>
            <a:chOff x="208941" y="447257"/>
            <a:chExt cx="8726118" cy="596348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41" y="447257"/>
              <a:ext cx="8726118" cy="5963483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63534" y="488201"/>
              <a:ext cx="822020" cy="344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148788" y="6105708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939557" y="4335124"/>
            <a:ext cx="1051809" cy="3958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195603" y="2029231"/>
            <a:ext cx="8747509" cy="2799533"/>
            <a:chOff x="148787" y="2118453"/>
            <a:chExt cx="8747509" cy="2799533"/>
          </a:xfrm>
        </p:grpSpPr>
        <p:grpSp>
          <p:nvGrpSpPr>
            <p:cNvPr id="11" name="群組 10"/>
            <p:cNvGrpSpPr/>
            <p:nvPr/>
          </p:nvGrpSpPr>
          <p:grpSpPr>
            <a:xfrm>
              <a:off x="148787" y="2118453"/>
              <a:ext cx="8747509" cy="2799533"/>
              <a:chOff x="187550" y="1934878"/>
              <a:chExt cx="8747509" cy="2799533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550" y="1934878"/>
                <a:ext cx="8747509" cy="2799533"/>
              </a:xfrm>
              <a:prstGeom prst="rect">
                <a:avLst/>
              </a:prstGeom>
              <a:ln w="19050">
                <a:solidFill>
                  <a:srgbClr val="000099"/>
                </a:solidFill>
              </a:ln>
            </p:spPr>
          </p:pic>
          <p:sp>
            <p:nvSpPr>
              <p:cNvPr id="10" name="矩形 9"/>
              <p:cNvSpPr/>
              <p:nvPr/>
            </p:nvSpPr>
            <p:spPr>
              <a:xfrm>
                <a:off x="2672781" y="2098484"/>
                <a:ext cx="1230479" cy="5774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3971499" y="4511462"/>
              <a:ext cx="673875" cy="3844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4" y="1337339"/>
            <a:ext cx="8933281" cy="5168236"/>
          </a:xfrm>
          <a:prstGeom prst="rect">
            <a:avLst/>
          </a:prstGeom>
          <a:ln w="19050">
            <a:solidFill>
              <a:srgbClr val="000099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3306650" y="2324100"/>
            <a:ext cx="2962409" cy="36522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630929" y="3287294"/>
            <a:ext cx="1711250" cy="572364"/>
          </a:xfrm>
          <a:prstGeom prst="rect">
            <a:avLst/>
          </a:prstGeom>
          <a:solidFill>
            <a:srgbClr val="FF3399"/>
          </a:solidFill>
          <a:ln w="28575"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互借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02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1" y="2181226"/>
            <a:ext cx="8648689" cy="4073014"/>
          </a:xfrm>
        </p:spPr>
      </p:pic>
      <p:sp>
        <p:nvSpPr>
          <p:cNvPr id="5" name="雲朵形圖說文字 4"/>
          <p:cNvSpPr/>
          <p:nvPr/>
        </p:nvSpPr>
        <p:spPr>
          <a:xfrm>
            <a:off x="3947679" y="457201"/>
            <a:ext cx="3686485" cy="1381992"/>
          </a:xfrm>
          <a:prstGeom prst="cloudCallout">
            <a:avLst>
              <a:gd name="adj1" fmla="val -56528"/>
              <a:gd name="adj2" fmla="val 69270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如尚未登入，請先登入自己的帳號</a:t>
            </a:r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40654" y="3607834"/>
            <a:ext cx="5298101" cy="15772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2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校園單一簽入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之帳號密碼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，密碼預設值為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如有更改，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校務行政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系統密碼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5-3.</a:t>
            </a:r>
            <a:r>
              <a:rPr lang="zh-TW" altLang="en-US" dirty="0" smtClean="0"/>
              <a:t>預約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448101" y="349892"/>
            <a:ext cx="29745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1.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可外借資料</a:t>
            </a:r>
            <a:endParaRPr lang="en-US" altLang="zh-TW" sz="2400" b="1" dirty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2.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不限館別</a:t>
            </a:r>
            <a:endParaRPr lang="en-US" altLang="zh-TW" sz="2400" b="1" dirty="0" smtClean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3.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書</a:t>
            </a:r>
            <a:r>
              <a:rPr lang="zh-TW" altLang="en-US" sz="2400" b="1" dirty="0">
                <a:solidFill>
                  <a:srgbClr val="FF3399"/>
                </a:solidFill>
                <a:latin typeface="+mn-ea"/>
              </a:rPr>
              <a:t>已外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借</a:t>
            </a:r>
            <a:endParaRPr lang="zh-TW" altLang="en-US" sz="2400" b="1" dirty="0">
              <a:solidFill>
                <a:srgbClr val="FF3399"/>
              </a:solidFill>
              <a:latin typeface="+mn-ea"/>
            </a:endParaRPr>
          </a:p>
        </p:txBody>
      </p:sp>
      <p:pic>
        <p:nvPicPr>
          <p:cNvPr id="7" name="內容版面配置區 6" descr="螢幕快照 2015-09-21 上午6.32.42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080" y="1974224"/>
            <a:ext cx="8435672" cy="167049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766683" y="2971279"/>
            <a:ext cx="1012240" cy="342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>
            <a:off x="6065852" y="3430202"/>
            <a:ext cx="413902" cy="68580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螢幕快照 2015-09-21 上午6.32.50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146" y="4348807"/>
            <a:ext cx="8310531" cy="183616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65504" y="5420783"/>
            <a:ext cx="1090612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13" name="左大括弧 12"/>
          <p:cNvSpPr/>
          <p:nvPr/>
        </p:nvSpPr>
        <p:spPr>
          <a:xfrm>
            <a:off x="3127024" y="393960"/>
            <a:ext cx="365145" cy="1229189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2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657225"/>
            <a:ext cx="83724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05737" y="5589638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187819" y="4095412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3" y="1845254"/>
            <a:ext cx="8410517" cy="301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" y="625150"/>
            <a:ext cx="9144000" cy="55970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832399" y="1593439"/>
            <a:ext cx="2962409" cy="50363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851753" y="2380718"/>
            <a:ext cx="1711250" cy="572364"/>
          </a:xfrm>
          <a:prstGeom prst="rect">
            <a:avLst/>
          </a:prstGeom>
          <a:solidFill>
            <a:srgbClr val="FF3399"/>
          </a:solidFill>
          <a:ln w="28575"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7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740794" y="4002670"/>
            <a:ext cx="7774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書到館後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保留</a:t>
            </a:r>
            <a:r>
              <a:rPr lang="en-US" altLang="zh-TW" sz="32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，並會以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通知，記得收信並在期限內到館取書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喔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不可不知</a:t>
            </a:r>
            <a:r>
              <a:rPr lang="zh-TW" altLang="en-US" dirty="0" smtClean="0"/>
              <a:t>的</a:t>
            </a:r>
            <a:r>
              <a:rPr lang="en-US" altLang="zh-TW" dirty="0" smtClean="0"/>
              <a:t>email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26685" y="2485210"/>
            <a:ext cx="7808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 smtClean="0">
                <a:latin typeface="+mn-ea"/>
              </a:rPr>
              <a:t>“</a:t>
            </a:r>
            <a:r>
              <a:rPr lang="zh-TW" altLang="en-US" sz="5400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學號</a:t>
            </a:r>
            <a:r>
              <a:rPr lang="en-US" altLang="zh-TW" sz="5400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@nkust.edu.tw</a:t>
            </a:r>
            <a:r>
              <a:rPr lang="en-US" altLang="zh-TW" sz="5400" dirty="0" smtClean="0">
                <a:latin typeface="+mn-ea"/>
              </a:rPr>
              <a:t>”</a:t>
            </a:r>
            <a:endParaRPr lang="zh-TW" altLang="en-US" sz="5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49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續</a:t>
            </a:r>
            <a:r>
              <a:rPr lang="zh-TW" altLang="en-US" dirty="0"/>
              <a:t>借注意事項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267629" y="1550020"/>
            <a:ext cx="8452625" cy="4994920"/>
            <a:chOff x="267629" y="1550020"/>
            <a:chExt cx="8452625" cy="499492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629" y="1550020"/>
              <a:ext cx="8452625" cy="4994920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1070521" y="2174489"/>
              <a:ext cx="25426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FFFF"/>
                  </a:solidFill>
                  <a:latin typeface="+mn-ea"/>
                </a:rPr>
                <a:t>續借</a:t>
              </a:r>
              <a:r>
                <a:rPr lang="en-US" altLang="zh-TW" sz="4000" b="1" dirty="0" smtClean="0">
                  <a:solidFill>
                    <a:srgbClr val="FFFFFF"/>
                  </a:solidFill>
                  <a:latin typeface="+mn-ea"/>
                </a:rPr>
                <a:t>2</a:t>
              </a:r>
              <a:r>
                <a:rPr lang="zh-TW" altLang="en-US" sz="4000" b="1" dirty="0" smtClean="0">
                  <a:solidFill>
                    <a:srgbClr val="FFFFFF"/>
                  </a:solidFill>
                  <a:latin typeface="+mn-ea"/>
                </a:rPr>
                <a:t>條件</a:t>
              </a:r>
              <a:endParaRPr lang="zh-TW" altLang="en-US" sz="40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583042" y="3726990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</a:rPr>
                <a:t>辦理</a:t>
              </a:r>
              <a:r>
                <a:rPr lang="zh-TW" altLang="en-US" sz="4000" b="1" dirty="0" smtClean="0">
                  <a:solidFill>
                    <a:srgbClr val="FFFFFF"/>
                  </a:solidFill>
                </a:rPr>
                <a:t>方式</a:t>
              </a:r>
              <a:endParaRPr lang="zh-TW" altLang="en-US" sz="40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750747" y="5266901"/>
              <a:ext cx="1210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</a:rPr>
                <a:t>借</a:t>
              </a:r>
              <a:r>
                <a:rPr lang="zh-TW" altLang="en-US" sz="4000" b="1" dirty="0" smtClean="0">
                  <a:solidFill>
                    <a:srgbClr val="FFFFFF"/>
                  </a:solidFill>
                </a:rPr>
                <a:t>期</a:t>
              </a:r>
              <a:endParaRPr lang="zh-TW" altLang="en-US" sz="40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232759" y="2273926"/>
            <a:ext cx="46563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 smtClean="0">
                <a:solidFill>
                  <a:srgbClr val="027997"/>
                </a:solidFill>
                <a:latin typeface="+mn-ea"/>
              </a:rPr>
              <a:t>尚未逾期、無人預約</a:t>
            </a:r>
            <a:endParaRPr lang="en-US" altLang="zh-TW" sz="3200" b="1" dirty="0" smtClean="0">
              <a:solidFill>
                <a:srgbClr val="027997"/>
              </a:solidFill>
              <a:latin typeface="+mn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93564" y="3855317"/>
            <a:ext cx="4302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>
                <a:solidFill>
                  <a:srgbClr val="B45E09"/>
                </a:solidFill>
                <a:latin typeface="+mn-ea"/>
              </a:rPr>
              <a:t>至</a:t>
            </a:r>
            <a:r>
              <a:rPr lang="zh-TW" altLang="en-US" sz="3200" b="1" dirty="0" smtClean="0">
                <a:solidFill>
                  <a:srgbClr val="B45E09"/>
                </a:solidFill>
                <a:latin typeface="+mn-ea"/>
              </a:rPr>
              <a:t>本</a:t>
            </a:r>
            <a:r>
              <a:rPr lang="zh-TW" altLang="en-US" sz="3200" b="1" dirty="0">
                <a:solidFill>
                  <a:srgbClr val="B45E09"/>
                </a:solidFill>
                <a:latin typeface="+mn-ea"/>
              </a:rPr>
              <a:t>館</a:t>
            </a:r>
            <a:r>
              <a:rPr lang="zh-TW" altLang="en-US" sz="3200" b="1" dirty="0" smtClean="0">
                <a:solidFill>
                  <a:srgbClr val="B45E09"/>
                </a:solidFill>
                <a:latin typeface="+mn-ea"/>
              </a:rPr>
              <a:t>網頁</a:t>
            </a:r>
            <a:r>
              <a:rPr lang="zh-TW" altLang="en-US" sz="3200" b="1" u="sng" dirty="0" smtClean="0">
                <a:solidFill>
                  <a:srgbClr val="B45E09"/>
                </a:solidFill>
                <a:latin typeface="+mn-ea"/>
              </a:rPr>
              <a:t>線上續借</a:t>
            </a:r>
            <a:endParaRPr lang="zh-TW" altLang="en-US" sz="3200" b="1" u="sng" dirty="0">
              <a:solidFill>
                <a:srgbClr val="B45E09"/>
              </a:solidFill>
              <a:latin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242284" y="5371481"/>
            <a:ext cx="4302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>
                <a:solidFill>
                  <a:srgbClr val="AB1940"/>
                </a:solidFill>
                <a:latin typeface="+mn-ea"/>
              </a:rPr>
              <a:t>由</a:t>
            </a:r>
            <a:r>
              <a:rPr lang="zh-TW" altLang="en-US" sz="3200" b="1" u="sng" dirty="0">
                <a:solidFill>
                  <a:srgbClr val="AB1940"/>
                </a:solidFill>
                <a:latin typeface="+mn-ea"/>
              </a:rPr>
              <a:t>續借日</a:t>
            </a:r>
            <a:r>
              <a:rPr lang="zh-TW" altLang="en-US" sz="3200" b="1" dirty="0">
                <a:solidFill>
                  <a:srgbClr val="AB1940"/>
                </a:solidFill>
                <a:latin typeface="+mn-ea"/>
              </a:rPr>
              <a:t>起算</a:t>
            </a:r>
            <a:r>
              <a:rPr lang="en-US" altLang="zh-TW" sz="3200" b="1" dirty="0" smtClean="0">
                <a:solidFill>
                  <a:srgbClr val="AB1940"/>
                </a:solidFill>
                <a:latin typeface="+mn-ea"/>
              </a:rPr>
              <a:t>30</a:t>
            </a:r>
            <a:r>
              <a:rPr lang="zh-TW" altLang="en-US" sz="3200" b="1" dirty="0" smtClean="0">
                <a:solidFill>
                  <a:srgbClr val="AB1940"/>
                </a:solidFill>
                <a:latin typeface="+mn-ea"/>
              </a:rPr>
              <a:t>日</a:t>
            </a:r>
            <a:endParaRPr lang="zh-TW" altLang="en-US" sz="3200" b="1" dirty="0">
              <a:solidFill>
                <a:srgbClr val="AB194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10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/>
              <a:t>在今天的課程中，你可以學到</a:t>
            </a:r>
            <a:r>
              <a:rPr lang="en-US" altLang="zh-TW" sz="3600" b="1" dirty="0" smtClean="0"/>
              <a:t>…</a:t>
            </a:r>
            <a:endParaRPr lang="zh-TW" altLang="en-US" sz="36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如何借書？如何續借？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如何使用電子資源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想要的資源</a:t>
            </a:r>
            <a:r>
              <a:rPr lang="zh-TW" altLang="en-US" sz="2800" dirty="0"/>
              <a:t>在圖書館</a:t>
            </a:r>
            <a:r>
              <a:rPr lang="zh-TW" altLang="en-US" sz="2800" dirty="0" smtClean="0"/>
              <a:t>找不到該怎麼辦？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如何</a:t>
            </a:r>
            <a:r>
              <a:rPr lang="zh-TW" altLang="en-US" sz="2800" dirty="0" smtClean="0"/>
              <a:t>借用場地</a:t>
            </a:r>
            <a:r>
              <a:rPr lang="en-US" altLang="zh-TW" sz="2800" dirty="0" smtClean="0"/>
              <a:t>/</a:t>
            </a:r>
            <a:r>
              <a:rPr lang="zh-TW" altLang="en-US" sz="2800" dirty="0" smtClean="0"/>
              <a:t>座位？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圖書館還有</a:t>
            </a:r>
            <a:r>
              <a:rPr lang="en-US" altLang="zh-TW" sz="2800" dirty="0" smtClean="0"/>
              <a:t>…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圖書</a:t>
            </a:r>
            <a:r>
              <a:rPr lang="zh-TW" altLang="en-US" sz="2800" dirty="0" smtClean="0"/>
              <a:t>資源與智慧財產權</a:t>
            </a:r>
            <a:endParaRPr lang="en-US" altLang="zh-TW" sz="28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6" y="1630385"/>
            <a:ext cx="6773221" cy="4010585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/>
              <a:t>進入</a:t>
            </a:r>
            <a:r>
              <a:rPr lang="zh-TW" altLang="en-US" dirty="0" smtClean="0"/>
              <a:t>「個人借閱查詢」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19603" y="3015483"/>
            <a:ext cx="1204911" cy="3067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4067" y="3622030"/>
            <a:ext cx="5894652" cy="2764503"/>
          </a:xfrm>
          <a:prstGeom prst="rect">
            <a:avLst/>
          </a:prstGeom>
          <a:ln w="28575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521002" y="5182007"/>
            <a:ext cx="2192469" cy="11448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7094514" y="5257800"/>
            <a:ext cx="529935" cy="1049482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7219205" y="4239491"/>
            <a:ext cx="1735282" cy="860627"/>
          </a:xfrm>
          <a:prstGeom prst="wedgeRectCallout">
            <a:avLst>
              <a:gd name="adj1" fmla="val -36402"/>
              <a:gd name="adj2" fmla="val 6766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點擊數字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詳細資訊</a:t>
            </a:r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上彎箭號 10"/>
          <p:cNvSpPr/>
          <p:nvPr/>
        </p:nvSpPr>
        <p:spPr>
          <a:xfrm flipV="1">
            <a:off x="4218032" y="3081706"/>
            <a:ext cx="685799" cy="426544"/>
          </a:xfrm>
          <a:prstGeom prst="bentUpArrow">
            <a:avLst>
              <a:gd name="adj1" fmla="val 37180"/>
              <a:gd name="adj2" fmla="val 25000"/>
              <a:gd name="adj3" fmla="val 371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8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進入「目前借閱清單」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7655" y="1666906"/>
            <a:ext cx="7308494" cy="287595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426527" y="3578284"/>
            <a:ext cx="2130135" cy="301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8377" y="4401182"/>
            <a:ext cx="6640567" cy="2081342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向下箭號 7"/>
          <p:cNvSpPr/>
          <p:nvPr/>
        </p:nvSpPr>
        <p:spPr>
          <a:xfrm>
            <a:off x="5195345" y="4010892"/>
            <a:ext cx="311945" cy="3117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3.</a:t>
            </a:r>
            <a:r>
              <a:rPr lang="zh-TW" altLang="en-US" sz="4000" dirty="0"/>
              <a:t>勾</a:t>
            </a:r>
            <a:r>
              <a:rPr lang="zh-TW" altLang="en-US" sz="4000" dirty="0" smtClean="0"/>
              <a:t>選資料，點選「續借所選」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88" y="1498294"/>
            <a:ext cx="8760676" cy="4892121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344147" y="3793874"/>
            <a:ext cx="267091" cy="234858"/>
            <a:chOff x="2051720" y="1772816"/>
            <a:chExt cx="648072" cy="576064"/>
          </a:xfrm>
        </p:grpSpPr>
        <p:sp>
          <p:nvSpPr>
            <p:cNvPr id="6" name="矩形 5"/>
            <p:cNvSpPr/>
            <p:nvPr/>
          </p:nvSpPr>
          <p:spPr>
            <a:xfrm>
              <a:off x="2051720" y="1772816"/>
              <a:ext cx="648072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63500" h="63500" prst="slop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2123728" y="1792174"/>
              <a:ext cx="504056" cy="537348"/>
              <a:chOff x="3563888" y="2276872"/>
              <a:chExt cx="504056" cy="537348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3563888" y="2564904"/>
                <a:ext cx="288032" cy="2493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 flipV="1">
                <a:off x="3851920" y="2276872"/>
                <a:ext cx="216024" cy="5373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群組 9"/>
          <p:cNvGrpSpPr/>
          <p:nvPr/>
        </p:nvGrpSpPr>
        <p:grpSpPr>
          <a:xfrm>
            <a:off x="373824" y="5238239"/>
            <a:ext cx="267091" cy="234858"/>
            <a:chOff x="2051720" y="1772816"/>
            <a:chExt cx="648072" cy="576064"/>
          </a:xfrm>
        </p:grpSpPr>
        <p:sp>
          <p:nvSpPr>
            <p:cNvPr id="11" name="矩形 10"/>
            <p:cNvSpPr/>
            <p:nvPr/>
          </p:nvSpPr>
          <p:spPr>
            <a:xfrm>
              <a:off x="2051720" y="1772816"/>
              <a:ext cx="648072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63500" h="63500" prst="slop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2123728" y="1792174"/>
              <a:ext cx="504056" cy="537348"/>
              <a:chOff x="3563888" y="2276872"/>
              <a:chExt cx="504056" cy="537348"/>
            </a:xfrm>
          </p:grpSpPr>
          <p:cxnSp>
            <p:nvCxnSpPr>
              <p:cNvPr id="13" name="直線接點 12"/>
              <p:cNvCxnSpPr/>
              <p:nvPr/>
            </p:nvCxnSpPr>
            <p:spPr>
              <a:xfrm>
                <a:off x="3563888" y="2564904"/>
                <a:ext cx="288032" cy="2493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3"/>
              <p:cNvCxnSpPr/>
              <p:nvPr/>
            </p:nvCxnSpPr>
            <p:spPr>
              <a:xfrm flipV="1">
                <a:off x="3851920" y="2276872"/>
                <a:ext cx="216024" cy="5373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矩形 14"/>
          <p:cNvSpPr/>
          <p:nvPr/>
        </p:nvSpPr>
        <p:spPr>
          <a:xfrm>
            <a:off x="5321841" y="1488183"/>
            <a:ext cx="602455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077695" y="2701676"/>
            <a:ext cx="578425" cy="362263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圖說文字 16"/>
          <p:cNvSpPr/>
          <p:nvPr/>
        </p:nvSpPr>
        <p:spPr>
          <a:xfrm>
            <a:off x="2368628" y="1905699"/>
            <a:ext cx="2646722" cy="897255"/>
          </a:xfrm>
          <a:prstGeom prst="wedgeRectCallout">
            <a:avLst>
              <a:gd name="adj1" fmla="val 52848"/>
              <a:gd name="adj2" fmla="val 81306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確認到期日有延後，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即表示續借成功！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14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如何使用電子資源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2" y="1447128"/>
            <a:ext cx="6773221" cy="4010585"/>
          </a:xfrm>
        </p:spPr>
      </p:pic>
      <p:sp>
        <p:nvSpPr>
          <p:cNvPr id="5" name="矩形 4"/>
          <p:cNvSpPr/>
          <p:nvPr/>
        </p:nvSpPr>
        <p:spPr>
          <a:xfrm>
            <a:off x="429032" y="3096493"/>
            <a:ext cx="831272" cy="301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0" y="3411477"/>
            <a:ext cx="8199782" cy="3231295"/>
          </a:xfrm>
          <a:prstGeom prst="rect">
            <a:avLst/>
          </a:prstGeom>
        </p:spPr>
      </p:pic>
      <p:sp>
        <p:nvSpPr>
          <p:cNvPr id="10" name="上彎箭號 9"/>
          <p:cNvSpPr/>
          <p:nvPr/>
        </p:nvSpPr>
        <p:spPr>
          <a:xfrm rot="10800000" flipH="1">
            <a:off x="1314895" y="3192030"/>
            <a:ext cx="491320" cy="314983"/>
          </a:xfrm>
          <a:prstGeom prst="bentUpArrow">
            <a:avLst>
              <a:gd name="adj1" fmla="val 27778"/>
              <a:gd name="adj2" fmla="val 25000"/>
              <a:gd name="adj3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3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" y="297712"/>
            <a:ext cx="8888767" cy="62413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286" y="1156590"/>
            <a:ext cx="2504058" cy="294409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332507" y="545511"/>
            <a:ext cx="2119745" cy="433826"/>
          </a:xfrm>
          <a:prstGeom prst="wedgeRectCallout">
            <a:avLst>
              <a:gd name="adj1" fmla="val 43627"/>
              <a:gd name="adj2" fmla="val 90887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選擇電子資源</a:t>
            </a:r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類型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327" y="1768960"/>
            <a:ext cx="4241957" cy="549041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3517320" y="1244923"/>
            <a:ext cx="1693725" cy="371482"/>
          </a:xfrm>
          <a:prstGeom prst="wedgeRectCallout">
            <a:avLst>
              <a:gd name="adj1" fmla="val -37381"/>
              <a:gd name="adj2" fmla="val 89840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</a:t>
            </a:r>
            <a:endParaRPr lang="en-US" altLang="zh-TW" b="1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3966725" y="4715197"/>
            <a:ext cx="1891150" cy="751175"/>
          </a:xfrm>
          <a:prstGeom prst="wedgeRectCallout">
            <a:avLst>
              <a:gd name="adj1" fmla="val -43882"/>
              <a:gd name="adj2" fmla="val -71293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精選資料庫，</a:t>
            </a:r>
            <a:endParaRPr lang="en-US" altLang="zh-TW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每月定期更換</a:t>
            </a:r>
            <a:endParaRPr lang="en-US" altLang="zh-TW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3135" y="2505580"/>
            <a:ext cx="5735690" cy="202389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22184" y="4859079"/>
            <a:ext cx="3684271" cy="178627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4033046" y="5807145"/>
            <a:ext cx="1310120" cy="458072"/>
          </a:xfrm>
          <a:prstGeom prst="wedgeRectCallout">
            <a:avLst>
              <a:gd name="adj1" fmla="val -65618"/>
              <a:gd name="adj2" fmla="val 5849"/>
            </a:avLst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熱門排行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91225" y="1768959"/>
            <a:ext cx="3003872" cy="347931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6355807" y="5457116"/>
            <a:ext cx="2639290" cy="704863"/>
          </a:xfrm>
          <a:prstGeom prst="wedgeRectCallout">
            <a:avLst>
              <a:gd name="adj1" fmla="val -36800"/>
              <a:gd name="adj2" fmla="val -72912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最新消息：電子資源有獎徵答、講習活動等</a:t>
            </a:r>
            <a:endParaRPr lang="en-US" altLang="zh-TW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9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點選電子資源</a:t>
            </a:r>
            <a:r>
              <a:rPr lang="zh-TW" altLang="en-US" sz="3600" dirty="0"/>
              <a:t>，須先進行系統</a:t>
            </a:r>
            <a:r>
              <a:rPr lang="zh-TW" altLang="en-US" sz="3600" dirty="0" smtClean="0"/>
              <a:t>登入</a:t>
            </a:r>
            <a:endParaRPr lang="zh-TW" altLang="en-US" sz="36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" y="1962727"/>
            <a:ext cx="8556625" cy="3887363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3440654" y="3274824"/>
            <a:ext cx="5298101" cy="24759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登入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後即可於校內外使用電子資源！</a:t>
            </a:r>
            <a:endParaRPr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 algn="ctr">
              <a:spcAft>
                <a:spcPts val="600"/>
              </a:spcAft>
            </a:pPr>
            <a:endParaRPr lang="en-US" altLang="zh-TW" sz="2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 algn="ctr">
              <a:spcAft>
                <a:spcPts val="6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2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校園單一簽入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之帳號密碼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，密碼預設值為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如有更改，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校務行政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系統密碼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88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1" y="1972540"/>
            <a:ext cx="4372851" cy="45540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不會使用電子資源？別擔心！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333042" y="1640032"/>
            <a:ext cx="2638666" cy="519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數位學習網頁</a:t>
            </a:r>
            <a:endParaRPr lang="zh-TW" altLang="en-US" sz="28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3" y="1972541"/>
            <a:ext cx="4021282" cy="4554085"/>
          </a:xfrm>
          <a:prstGeom prst="rect">
            <a:avLst/>
          </a:prstGeom>
          <a:ln w="28575" cap="sq">
            <a:solidFill>
              <a:srgbClr val="FF781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420300" y="1640032"/>
            <a:ext cx="2931737" cy="519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資料庫講習活動</a:t>
            </a:r>
            <a:endParaRPr lang="zh-TW" altLang="en-US" sz="2800" b="1" dirty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282" y="3457906"/>
            <a:ext cx="4952998" cy="3276540"/>
          </a:xfrm>
          <a:prstGeom prst="rect">
            <a:avLst/>
          </a:prstGeom>
          <a:ln w="28575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2842353" y="3198133"/>
            <a:ext cx="3581357" cy="519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歡迎向服務檯詢問</a:t>
            </a: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endParaRPr lang="zh-TW" altLang="en-US" sz="28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9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電子資源好幫手！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22" name="群組 21"/>
          <p:cNvGrpSpPr/>
          <p:nvPr/>
        </p:nvGrpSpPr>
        <p:grpSpPr>
          <a:xfrm>
            <a:off x="0" y="-33453"/>
            <a:ext cx="9282472" cy="6858000"/>
            <a:chOff x="0" y="0"/>
            <a:chExt cx="9282472" cy="6858000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952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4" name="Picture 2" descr="http://cdn2.gsmarena.com/vv/pics/microsoft/surface-2-00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821" l="167" r="99667">
                          <a14:backgroundMark x1="93167" y1="77457" x2="93167" y2="77457"/>
                          <a14:backgroundMark x1="92333" y1="71098" x2="92333" y2="71098"/>
                          <a14:backgroundMark x1="92333" y1="67630" x2="92333" y2="67630"/>
                          <a14:backgroundMark x1="92333" y1="64451" x2="92333" y2="64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341" y="4183762"/>
              <a:ext cx="3171795" cy="212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mobilephoneprotector.jp/wp-content/uploads/2015/03/auto-6L3fVE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76" y="4334188"/>
              <a:ext cx="3270926" cy="251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http://i.gbc.tw/gb_img/6/001/015/1015076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9" b="95374" l="1625" r="98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6352" y="446334"/>
              <a:ext cx="3716120" cy="261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notebookcheck.net/uploads/tx_nbc2/1008152-2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6286" y1="21831" x2="6286" y2="21831"/>
                          <a14:foregroundMark x1="58143" y1="6162" x2="58143" y2="6162"/>
                          <a14:foregroundMark x1="11571" y1="7923" x2="11571" y2="7923"/>
                          <a14:foregroundMark x1="7429" y1="6690" x2="7429" y2="6690"/>
                          <a14:foregroundMark x1="10571" y1="52113" x2="10571" y2="52113"/>
                          <a14:foregroundMark x1="11857" y1="82042" x2="12429" y2="82746"/>
                          <a14:foregroundMark x1="29857" y1="93662" x2="29857" y2="93662"/>
                          <a14:foregroundMark x1="48714" y1="89965" x2="48714" y2="89965"/>
                          <a14:foregroundMark x1="62429" y1="87676" x2="63286" y2="87676"/>
                          <a14:foregroundMark x1="80429" y1="85739" x2="81000" y2="85387"/>
                          <a14:foregroundMark x1="90000" y1="80282" x2="91857" y2="81338"/>
                          <a14:foregroundMark x1="96143" y1="75176" x2="96143" y2="74120"/>
                          <a14:foregroundMark x1="95857" y1="64437" x2="95286" y2="63204"/>
                          <a14:foregroundMark x1="93000" y1="42606" x2="92857" y2="41549"/>
                          <a14:foregroundMark x1="90000" y1="25528" x2="90000" y2="24648"/>
                          <a14:foregroundMark x1="13571" y1="5282" x2="13571" y2="5282"/>
                          <a14:foregroundMark x1="11857" y1="3697" x2="11857" y2="3697"/>
                          <a14:foregroundMark x1="10571" y1="8803" x2="10571" y2="8803"/>
                          <a14:foregroundMark x1="14714" y1="9331" x2="14714" y2="9331"/>
                          <a14:foregroundMark x1="15571" y1="8979" x2="15571" y2="8979"/>
                          <a14:foregroundMark x1="15571" y1="8979" x2="15571" y2="8979"/>
                          <a14:foregroundMark x1="10000" y1="8979" x2="10000" y2="8979"/>
                          <a14:foregroundMark x1="15857" y1="8627" x2="15857" y2="8627"/>
                          <a14:foregroundMark x1="10714" y1="8627" x2="10714" y2="8627"/>
                          <a14:foregroundMark x1="10714" y1="7923" x2="10714" y2="7923"/>
                          <a14:foregroundMark x1="10429" y1="7042" x2="10429" y2="7042"/>
                          <a14:foregroundMark x1="9571" y1="8627" x2="9429" y2="9331"/>
                          <a14:foregroundMark x1="8143" y1="10387" x2="8143" y2="10387"/>
                          <a14:foregroundMark x1="8143" y1="10387" x2="8143" y2="10387"/>
                          <a14:foregroundMark x1="7857" y1="11092" x2="7714" y2="12852"/>
                          <a14:foregroundMark x1="7571" y1="13028" x2="7429" y2="14437"/>
                          <a14:foregroundMark x1="7429" y1="15845" x2="7429" y2="15845"/>
                          <a14:foregroundMark x1="7429" y1="16197" x2="7429" y2="17430"/>
                          <a14:foregroundMark x1="7429" y1="19366" x2="7429" y2="19366"/>
                          <a14:foregroundMark x1="7429" y1="20423" x2="7571" y2="22183"/>
                          <a14:foregroundMark x1="8143" y1="23415" x2="8429" y2="25704"/>
                          <a14:foregroundMark x1="8714" y1="26056" x2="8714" y2="26937"/>
                          <a14:foregroundMark x1="8714" y1="27113" x2="8714" y2="28345"/>
                          <a14:foregroundMark x1="8714" y1="29225" x2="8714" y2="32042"/>
                          <a14:foregroundMark x1="8857" y1="32746" x2="8857" y2="34331"/>
                          <a14:foregroundMark x1="8857" y1="34859" x2="9000" y2="37852"/>
                          <a14:foregroundMark x1="9286" y1="38908" x2="9286" y2="40141"/>
                          <a14:foregroundMark x1="9286" y1="40845" x2="9571" y2="43486"/>
                          <a14:foregroundMark x1="9714" y1="43838" x2="9714" y2="44366"/>
                          <a14:foregroundMark x1="9714" y1="45423" x2="9857" y2="47007"/>
                          <a14:foregroundMark x1="10000" y1="47887" x2="10286" y2="49296"/>
                          <a14:foregroundMark x1="10429" y1="50176" x2="10571" y2="52113"/>
                          <a14:foregroundMark x1="10714" y1="52641" x2="11000" y2="54225"/>
                          <a14:foregroundMark x1="11286" y1="54754" x2="11429" y2="55810"/>
                          <a14:foregroundMark x1="11714" y1="57042" x2="11714" y2="57042"/>
                          <a14:foregroundMark x1="7571" y1="66373" x2="7571" y2="66373"/>
                          <a14:foregroundMark x1="6286" y1="59331" x2="6286" y2="59331"/>
                          <a14:foregroundMark x1="5286" y1="50176" x2="5286" y2="50176"/>
                          <a14:foregroundMark x1="4143" y1="39613" x2="4143" y2="39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31247"/>
              <a:ext cx="2520730" cy="204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4708486" y="411343"/>
              <a:ext cx="2082188" cy="646285"/>
            </a:xfrm>
            <a:prstGeom prst="rect">
              <a:avLst/>
            </a:prstGeom>
            <a:solidFill>
              <a:srgbClr val="FBB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latin typeface="+mj-ea"/>
                  <a:ea typeface="+mj-ea"/>
                </a:rPr>
                <a:t>遠流金庸機 </a:t>
              </a:r>
              <a:r>
                <a:rPr lang="en-US" altLang="zh-TW" sz="2000" b="1" dirty="0" smtClean="0">
                  <a:latin typeface="+mj-ea"/>
                  <a:ea typeface="+mj-ea"/>
                </a:rPr>
                <a:t>4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8576" y="2411615"/>
              <a:ext cx="2403513" cy="681786"/>
            </a:xfrm>
            <a:prstGeom prst="rect">
              <a:avLst/>
            </a:prstGeom>
            <a:solidFill>
              <a:srgbClr val="6FB7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Microsoft Surface 4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269365" y="6039054"/>
              <a:ext cx="2599265" cy="681786"/>
            </a:xfrm>
            <a:prstGeom prst="rect">
              <a:avLst/>
            </a:prstGeom>
            <a:solidFill>
              <a:srgbClr val="0085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Asus Pad</a:t>
              </a:r>
            </a:p>
            <a:p>
              <a:pPr algn="ctr"/>
              <a:r>
                <a:rPr lang="en-US" altLang="zh-TW" sz="2000" b="1" dirty="0">
                  <a:latin typeface="+mj-ea"/>
                  <a:ea typeface="+mj-ea"/>
                </a:rPr>
                <a:t>8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44137" y="3294813"/>
              <a:ext cx="2345877" cy="1004399"/>
            </a:xfrm>
            <a:prstGeom prst="rect">
              <a:avLst/>
            </a:prstGeom>
            <a:solidFill>
              <a:srgbClr val="FF6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err="1" smtClean="0">
                  <a:latin typeface="+mj-ea"/>
                  <a:ea typeface="+mj-ea"/>
                </a:rPr>
                <a:t>iPad</a:t>
              </a:r>
              <a:r>
                <a:rPr lang="en-US" altLang="zh-TW" sz="2000" b="1" dirty="0" smtClean="0">
                  <a:latin typeface="+mj-ea"/>
                  <a:ea typeface="+mj-ea"/>
                </a:rPr>
                <a:t> 29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en-US" altLang="zh-TW" sz="2000" b="1" dirty="0" smtClean="0">
                <a:latin typeface="+mj-ea"/>
                <a:ea typeface="+mj-ea"/>
              </a:endParaRPr>
            </a:p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(</a:t>
              </a:r>
              <a:r>
                <a:rPr lang="zh-TW" altLang="en-US" sz="2000" b="1" dirty="0" smtClean="0">
                  <a:latin typeface="+mj-ea"/>
                  <a:ea typeface="+mj-ea"/>
                </a:rPr>
                <a:t>含</a:t>
              </a:r>
              <a:r>
                <a:rPr lang="en-US" altLang="zh-TW" sz="2000" b="1" dirty="0" smtClean="0">
                  <a:latin typeface="+mj-ea"/>
                  <a:ea typeface="+mj-ea"/>
                </a:rPr>
                <a:t>iPad 4</a:t>
              </a:r>
              <a:r>
                <a:rPr lang="zh-TW" altLang="en-US" sz="2000" b="1" dirty="0" smtClean="0">
                  <a:latin typeface="+mj-ea"/>
                  <a:ea typeface="+mj-ea"/>
                </a:rPr>
                <a:t>、</a:t>
              </a:r>
              <a:r>
                <a:rPr lang="en-US" altLang="zh-TW" sz="2000" b="1" dirty="0" smtClean="0">
                  <a:latin typeface="+mj-ea"/>
                  <a:ea typeface="+mj-ea"/>
                </a:rPr>
                <a:t>Air</a:t>
              </a:r>
              <a:r>
                <a:rPr lang="zh-TW" altLang="en-US" sz="2000" b="1" dirty="0" smtClean="0">
                  <a:latin typeface="+mj-ea"/>
                  <a:ea typeface="+mj-ea"/>
                </a:rPr>
                <a:t>及</a:t>
              </a:r>
              <a:r>
                <a:rPr lang="en-US" altLang="zh-TW" sz="2000" b="1" dirty="0" smtClean="0">
                  <a:latin typeface="+mj-ea"/>
                  <a:ea typeface="+mj-ea"/>
                </a:rPr>
                <a:t>mini)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</p:grp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15" b="93000" l="26077" r="76077">
                        <a14:foregroundMark x1="32692" y1="12154" x2="32692" y2="12154"/>
                        <a14:foregroundMark x1="29692" y1="15231" x2="29692" y2="15231"/>
                        <a14:foregroundMark x1="35077" y1="15231" x2="35077" y2="15231"/>
                        <a14:foregroundMark x1="36154" y1="21077" x2="36154" y2="21077"/>
                        <a14:foregroundMark x1="34692" y1="89538" x2="34692" y2="89538"/>
                        <a14:foregroundMark x1="64846" y1="90385" x2="64846" y2="90385"/>
                        <a14:foregroundMark x1="49231" y1="90385" x2="49231" y2="90385"/>
                        <a14:foregroundMark x1="38385" y1="91077" x2="38385" y2="91077"/>
                        <a14:foregroundMark x1="32923" y1="90615" x2="32923" y2="90615"/>
                        <a14:foregroundMark x1="65077" y1="90615" x2="65077" y2="90615"/>
                        <a14:foregroundMark x1="65769" y1="91077" x2="65769" y2="91077"/>
                        <a14:foregroundMark x1="66615" y1="90615" x2="66615" y2="90615"/>
                        <a14:foregroundMark x1="67231" y1="90615" x2="67231" y2="90615"/>
                        <a14:foregroundMark x1="35769" y1="90231" x2="35769" y2="9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3" t="4500" r="17667" b="4500"/>
          <a:stretch/>
        </p:blipFill>
        <p:spPr>
          <a:xfrm>
            <a:off x="3368347" y="1820125"/>
            <a:ext cx="2969963" cy="43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" y="918937"/>
            <a:ext cx="9024705" cy="518333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矩形圖說文字 5"/>
          <p:cNvSpPr/>
          <p:nvPr/>
        </p:nvSpPr>
        <p:spPr>
          <a:xfrm>
            <a:off x="5456159" y="2409825"/>
            <a:ext cx="3367265" cy="676275"/>
          </a:xfrm>
          <a:prstGeom prst="wedgeRectCallout">
            <a:avLst>
              <a:gd name="adj1" fmla="val -58288"/>
              <a:gd name="adj2" fmla="val 28500"/>
            </a:avLst>
          </a:prstGeom>
          <a:solidFill>
            <a:schemeClr val="bg1"/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9900"/>
                </a:solidFill>
              </a:rPr>
              <a:t>輸入「電子書閱讀器」</a:t>
            </a:r>
            <a:endParaRPr lang="zh-TW" altLang="en-US" sz="2400" b="1" dirty="0">
              <a:solidFill>
                <a:srgbClr val="FF99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47875" y="2514600"/>
            <a:ext cx="2619375" cy="64770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0" y="904875"/>
            <a:ext cx="9144000" cy="5238750"/>
            <a:chOff x="0" y="1041317"/>
            <a:chExt cx="9144000" cy="496586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41317"/>
              <a:ext cx="9144000" cy="496586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285750" y="1323976"/>
              <a:ext cx="2264195" cy="4600574"/>
            </a:xfrm>
            <a:prstGeom prst="rect">
              <a:avLst/>
            </a:prstGeom>
            <a:noFill/>
            <a:ln w="28575">
              <a:solidFill>
                <a:srgbClr val="FF33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圖說文字 13"/>
            <p:cNvSpPr/>
            <p:nvPr/>
          </p:nvSpPr>
          <p:spPr>
            <a:xfrm>
              <a:off x="2851828" y="4710575"/>
              <a:ext cx="2399676" cy="555022"/>
            </a:xfrm>
            <a:prstGeom prst="wedgeRectCallout">
              <a:avLst>
                <a:gd name="adj1" fmla="val -61966"/>
                <a:gd name="adj2" fmla="val -33546"/>
              </a:avLst>
            </a:prstGeom>
            <a:solidFill>
              <a:schemeClr val="bg1"/>
            </a:solidFill>
            <a:ln w="28575">
              <a:solidFill>
                <a:srgbClr val="FF3399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電子書閱讀器</a:t>
              </a:r>
              <a:r>
                <a:rPr lang="zh-TW" altLang="en-US" b="1" dirty="0" smtClean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型號</a:t>
              </a:r>
              <a:endParaRPr lang="en-US" altLang="zh-TW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551604" y="1323976"/>
              <a:ext cx="1487275" cy="4681788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圖說文字 15"/>
            <p:cNvSpPr/>
            <p:nvPr/>
          </p:nvSpPr>
          <p:spPr>
            <a:xfrm>
              <a:off x="5736151" y="3949739"/>
              <a:ext cx="1672232" cy="558252"/>
            </a:xfrm>
            <a:prstGeom prst="wedgeRectCallout">
              <a:avLst>
                <a:gd name="adj1" fmla="val 58728"/>
                <a:gd name="adj2" fmla="val -13708"/>
              </a:avLst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典藏地及數量</a:t>
              </a:r>
              <a:endParaRPr lang="en-US" altLang="zh-TW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1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129">
            <a:off x="7553655" y="361949"/>
            <a:ext cx="1416496" cy="13379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88" y="3485172"/>
            <a:ext cx="3563935" cy="30985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6" y="425683"/>
            <a:ext cx="7565420" cy="1356360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我要的資料在</a:t>
            </a:r>
            <a:r>
              <a:rPr lang="zh-TW" altLang="en-US" sz="4000" dirty="0" smtClean="0"/>
              <a:t>圖書館都找不到</a:t>
            </a:r>
            <a:endParaRPr lang="zh-TW" altLang="en-US" sz="400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768095" y="1845220"/>
            <a:ext cx="7493809" cy="437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zh-TW" altLang="en-US" sz="3200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別放棄！你還</a:t>
            </a:r>
            <a:r>
              <a:rPr lang="zh-TW" altLang="en-US" sz="3200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可以利用</a:t>
            </a:r>
            <a:r>
              <a:rPr lang="en-US" altLang="zh-TW" sz="3200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3200" u="sng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34347" y="3480452"/>
            <a:ext cx="3776717" cy="3103228"/>
          </a:xfrm>
          <a:prstGeom prst="rect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矩形 15"/>
          <p:cNvSpPr/>
          <p:nvPr/>
        </p:nvSpPr>
        <p:spPr>
          <a:xfrm>
            <a:off x="1483677" y="2644400"/>
            <a:ext cx="2373755" cy="7473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30644" y="2644400"/>
            <a:ext cx="2384121" cy="7473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館際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如何借書</a:t>
            </a:r>
            <a:r>
              <a:rPr lang="zh-TW" altLang="en-US" dirty="0"/>
              <a:t>－</a:t>
            </a:r>
            <a:r>
              <a:rPr lang="zh-TW" altLang="en-US" dirty="0" smtClean="0"/>
              <a:t>借</a:t>
            </a:r>
            <a:r>
              <a:rPr lang="zh-TW" altLang="en-US" dirty="0"/>
              <a:t>書</a:t>
            </a:r>
            <a:r>
              <a:rPr lang="zh-TW" altLang="en-US" dirty="0" smtClean="0"/>
              <a:t>規則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806796" y="1516567"/>
            <a:ext cx="7450839" cy="5330282"/>
            <a:chOff x="806796" y="1516567"/>
            <a:chExt cx="7450839" cy="5330282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796" y="1516567"/>
              <a:ext cx="7450839" cy="5330282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1376788" y="1570708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 smtClean="0">
                  <a:solidFill>
                    <a:srgbClr val="FFFFFF"/>
                  </a:solidFill>
                  <a:latin typeface="+mn-ea"/>
                </a:rPr>
                <a:t>1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720466" y="3337863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>
                  <a:solidFill>
                    <a:srgbClr val="FFFFFF"/>
                  </a:solidFill>
                  <a:latin typeface="+mn-ea"/>
                </a:rPr>
                <a:t>2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376787" y="5080724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>
                  <a:solidFill>
                    <a:srgbClr val="FFFFFF"/>
                  </a:solidFill>
                  <a:latin typeface="+mn-ea"/>
                </a:rPr>
                <a:t>3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401761" y="1620416"/>
            <a:ext cx="4695089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每人可借</a:t>
            </a:r>
            <a:r>
              <a:rPr lang="en-US" altLang="zh-TW" sz="3200" b="1" u="sng" dirty="0">
                <a:solidFill>
                  <a:srgbClr val="FF0000"/>
                </a:solidFill>
                <a:latin typeface="+mn-ea"/>
              </a:rPr>
              <a:t>6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冊</a:t>
            </a: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027997"/>
              </a:solidFill>
              <a:latin typeface="+mn-ea"/>
            </a:endParaRP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             一次可借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endParaRPr lang="zh-TW" altLang="en-US" sz="32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55835" y="3411344"/>
            <a:ext cx="5311590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如該書無人預約可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續借</a:t>
            </a: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B45E09"/>
              </a:solidFill>
              <a:latin typeface="+mn-ea"/>
            </a:endParaRP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    借期由續借日起算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endParaRPr lang="zh-TW" altLang="en-US" sz="32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195674" y="5080724"/>
            <a:ext cx="5330281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逾期緩衝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期</a:t>
            </a:r>
            <a:r>
              <a:rPr lang="en-US" altLang="zh-TW" sz="3200" b="1" u="sng" dirty="0">
                <a:solidFill>
                  <a:srgbClr val="FF0000"/>
                </a:solidFill>
                <a:latin typeface="+mn-ea"/>
              </a:rPr>
              <a:t>3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AB1940"/>
              </a:solidFill>
              <a:latin typeface="+mn-ea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            滯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還</a:t>
            </a: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金一天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元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/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冊</a:t>
            </a:r>
            <a:endParaRPr lang="en-US" altLang="zh-TW" sz="3200" dirty="0" smtClean="0">
              <a:solidFill>
                <a:srgbClr val="AB1940"/>
              </a:solidFill>
              <a:latin typeface="+mn-ea"/>
            </a:endParaRPr>
          </a:p>
          <a:p>
            <a:pPr>
              <a:lnSpc>
                <a:spcPts val="2500"/>
              </a:lnSpc>
            </a:pPr>
            <a:r>
              <a:rPr lang="en-US" altLang="zh-TW" sz="2800" dirty="0">
                <a:solidFill>
                  <a:srgbClr val="AB194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AB1940"/>
                </a:solidFill>
                <a:latin typeface="+mn-ea"/>
              </a:rPr>
              <a:t>              (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累積</a:t>
            </a:r>
            <a:r>
              <a:rPr lang="zh-TW" altLang="en-US" sz="2000" dirty="0">
                <a:solidFill>
                  <a:srgbClr val="AB1940"/>
                </a:solidFill>
                <a:latin typeface="+mn-ea"/>
              </a:rPr>
              <a:t>至</a:t>
            </a:r>
            <a:r>
              <a:rPr lang="en-US" altLang="zh-TW" sz="2000" dirty="0">
                <a:solidFill>
                  <a:srgbClr val="AB1940"/>
                </a:solidFill>
                <a:latin typeface="+mn-ea"/>
              </a:rPr>
              <a:t>150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元凍結借</a:t>
            </a:r>
            <a:r>
              <a:rPr lang="zh-TW" altLang="en-US" sz="2000" dirty="0">
                <a:solidFill>
                  <a:srgbClr val="AB1940"/>
                </a:solidFill>
                <a:latin typeface="+mn-ea"/>
              </a:rPr>
              <a:t>閱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權限</a:t>
            </a:r>
            <a:r>
              <a:rPr lang="en-US" altLang="zh-TW" sz="2000" dirty="0" smtClean="0">
                <a:solidFill>
                  <a:srgbClr val="AB1940"/>
                </a:solidFill>
                <a:latin typeface="+mn-ea"/>
              </a:rPr>
              <a:t>)</a:t>
            </a:r>
            <a:endParaRPr lang="zh-TW" altLang="en-US" sz="2000" dirty="0">
              <a:solidFill>
                <a:srgbClr val="AB194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22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8" y="1724025"/>
            <a:ext cx="8746518" cy="382905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資料推薦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800600" y="2160440"/>
            <a:ext cx="967220" cy="344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5005821" y="2676525"/>
            <a:ext cx="585353" cy="70851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3457574"/>
            <a:ext cx="8676086" cy="25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選擇要推薦的資料類型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2190750"/>
            <a:ext cx="8400648" cy="2978726"/>
          </a:xfrm>
        </p:spPr>
      </p:pic>
      <p:sp>
        <p:nvSpPr>
          <p:cNvPr id="5" name="矩形 4"/>
          <p:cNvSpPr/>
          <p:nvPr/>
        </p:nvSpPr>
        <p:spPr>
          <a:xfrm>
            <a:off x="766338" y="3125927"/>
            <a:ext cx="800091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165" y="3551765"/>
            <a:ext cx="1971675" cy="240982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向左箭號 6"/>
          <p:cNvSpPr/>
          <p:nvPr/>
        </p:nvSpPr>
        <p:spPr>
          <a:xfrm>
            <a:off x="1888548" y="4268931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左箭號 7"/>
          <p:cNvSpPr/>
          <p:nvPr/>
        </p:nvSpPr>
        <p:spPr>
          <a:xfrm>
            <a:off x="1888548" y="4611446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左箭號 8"/>
          <p:cNvSpPr/>
          <p:nvPr/>
        </p:nvSpPr>
        <p:spPr>
          <a:xfrm>
            <a:off x="1888548" y="4947803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左箭號 9"/>
          <p:cNvSpPr/>
          <p:nvPr/>
        </p:nvSpPr>
        <p:spPr>
          <a:xfrm>
            <a:off x="1888548" y="5283776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輸入資訊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987" y="1558636"/>
            <a:ext cx="8594460" cy="497802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90955" y="3241959"/>
            <a:ext cx="852046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75166" y="4109074"/>
            <a:ext cx="4190351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369133" y="4521153"/>
            <a:ext cx="2296384" cy="60666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找到要推薦的資訊，點選「我要推薦」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456" y="4086033"/>
            <a:ext cx="2409825" cy="1743075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890662" y="5430977"/>
            <a:ext cx="1053359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69377" y="1960414"/>
            <a:ext cx="6341903" cy="59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4.</a:t>
            </a:r>
            <a:r>
              <a:rPr lang="zh-TW" altLang="en-US" dirty="0" smtClean="0"/>
              <a:t>送出推薦資料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68" y="1455013"/>
            <a:ext cx="8186131" cy="5072140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826333" y="2901282"/>
            <a:ext cx="2628894" cy="5288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確認書籍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資料是否正確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7447" y="5335637"/>
            <a:ext cx="1374417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39297" y="5253019"/>
            <a:ext cx="1620976" cy="459648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是否到館預約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9685" y="6087306"/>
            <a:ext cx="852046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</a:t>
            </a:r>
            <a:r>
              <a:rPr lang="zh-TW" altLang="en-US" dirty="0" smtClean="0"/>
              <a:t>查詢推薦處理狀態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9" y="1668778"/>
            <a:ext cx="8529767" cy="2722247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59" y="3955292"/>
            <a:ext cx="7872800" cy="2497464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653193" y="2496904"/>
            <a:ext cx="648648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2416142" y="2538470"/>
            <a:ext cx="1581150" cy="1371600"/>
            <a:chOff x="2520917" y="2157470"/>
            <a:chExt cx="1581150" cy="13716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17" y="2157470"/>
              <a:ext cx="1581150" cy="1371600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向左箭號 7"/>
            <p:cNvSpPr/>
            <p:nvPr/>
          </p:nvSpPr>
          <p:spPr>
            <a:xfrm>
              <a:off x="3405876" y="2438023"/>
              <a:ext cx="623454" cy="207818"/>
            </a:xfrm>
            <a:prstGeom prst="leftArrow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632342" y="4171855"/>
            <a:ext cx="7441394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8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館際合作服務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1847850"/>
            <a:ext cx="8972230" cy="4063947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800598" y="4823503"/>
            <a:ext cx="1169377" cy="272372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865809" y="5291432"/>
            <a:ext cx="4075236" cy="561269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詳細內容可參考圖書館網頁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09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館際合作方式</a:t>
            </a:r>
            <a:endParaRPr lang="zh-TW" altLang="en-US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981946" y="5850081"/>
            <a:ext cx="8110104" cy="9559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zh-TW" altLang="en-US" sz="2400" dirty="0" smtClean="0">
                <a:solidFill>
                  <a:srgbClr val="000099"/>
                </a:solidFill>
              </a:rPr>
              <a:t>詳細說明請參考圖書館網頁：</a:t>
            </a:r>
            <a:r>
              <a:rPr lang="en-US" altLang="zh-TW" sz="2400" dirty="0">
                <a:solidFill>
                  <a:srgbClr val="000099"/>
                </a:solidFill>
                <a:hlinkClick r:id="rId2"/>
              </a:rPr>
              <a:t>http://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www.lib.nkmu.edu.tw/lib/inter_coop1.php</a:t>
            </a:r>
            <a:endParaRPr lang="en-US" altLang="zh-TW" sz="2400" dirty="0" smtClean="0">
              <a:solidFill>
                <a:srgbClr val="000099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208047428"/>
              </p:ext>
            </p:extLst>
          </p:nvPr>
        </p:nvGraphicFramePr>
        <p:xfrm>
          <a:off x="448947" y="1246910"/>
          <a:ext cx="8320980" cy="491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9" y="1540623"/>
            <a:ext cx="7864011" cy="515899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全國文獻傳遞服務系統</a:t>
            </a:r>
            <a:r>
              <a:rPr lang="en-US" altLang="zh-TW" sz="4000" dirty="0" smtClean="0"/>
              <a:t>(NDDS)</a:t>
            </a:r>
            <a:endParaRPr lang="zh-TW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6177872" y="2721455"/>
            <a:ext cx="2185078" cy="22220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076450" y="4145521"/>
            <a:ext cx="3067049" cy="7217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第一次使用須先申請帳號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5455721" y="4276374"/>
            <a:ext cx="592281" cy="4052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13651" y="566338"/>
            <a:ext cx="9116698" cy="5725324"/>
            <a:chOff x="13651" y="566338"/>
            <a:chExt cx="9116698" cy="572532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1" y="566338"/>
              <a:ext cx="9116698" cy="572532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076575" y="3609975"/>
              <a:ext cx="619125" cy="33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6320746" y="3728343"/>
            <a:ext cx="2404595" cy="849155"/>
          </a:xfrm>
          <a:prstGeom prst="rect">
            <a:avLst/>
          </a:prstGeom>
          <a:solidFill>
            <a:srgbClr val="FF99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填寫申請表單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9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br>
              <a:rPr lang="en-US" altLang="zh-TW" dirty="0" smtClean="0"/>
            </a:br>
            <a:r>
              <a:rPr lang="zh-TW" altLang="en-US" sz="3600" dirty="0" smtClean="0"/>
              <a:t>南區</a:t>
            </a:r>
            <a:r>
              <a:rPr lang="zh-TW" altLang="en-US" sz="3600" dirty="0"/>
              <a:t>區域圖書資源</a:t>
            </a:r>
            <a:r>
              <a:rPr lang="zh-TW" altLang="en-US" sz="3600" dirty="0" smtClean="0"/>
              <a:t>共享服務平台</a:t>
            </a:r>
            <a:endParaRPr lang="zh-TW" altLang="en-US" sz="36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10" name="矩形 9"/>
          <p:cNvSpPr/>
          <p:nvPr/>
        </p:nvSpPr>
        <p:spPr>
          <a:xfrm>
            <a:off x="695325" y="3043237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86050" y="3047999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95325" y="5693717"/>
            <a:ext cx="1857374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申請圖書傳遞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47949" y="5693717"/>
            <a:ext cx="2009776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親自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到他館借書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3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10" name="矩形 9"/>
          <p:cNvSpPr/>
          <p:nvPr/>
        </p:nvSpPr>
        <p:spPr>
          <a:xfrm>
            <a:off x="695325" y="3043237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95325" y="5693717"/>
            <a:ext cx="1857374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申請圖書傳遞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5" y="346223"/>
            <a:ext cx="7737729" cy="1499616"/>
          </a:xfrm>
        </p:spPr>
        <p:txBody>
          <a:bodyPr/>
          <a:lstStyle/>
          <a:p>
            <a:pPr algn="ctr"/>
            <a:r>
              <a:rPr lang="zh-TW" altLang="en-US" dirty="0" smtClean="0"/>
              <a:t>國立高雄</a:t>
            </a:r>
            <a:r>
              <a:rPr lang="zh-TW" altLang="en-US" dirty="0"/>
              <a:t>科技</a:t>
            </a:r>
            <a:r>
              <a:rPr lang="zh-TW" altLang="en-US" dirty="0" smtClean="0"/>
              <a:t>大學圖書館網頁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15914" y="6064270"/>
            <a:ext cx="803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網址：</a:t>
            </a:r>
            <a:r>
              <a:rPr lang="en-US" altLang="zh-TW" sz="28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http://www.lib.nkust.edu.tw/home.php</a:t>
            </a:r>
            <a:endParaRPr lang="zh-TW" altLang="en-US" sz="28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099"/>
            <a:ext cx="9144000" cy="38498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24525" y="2733675"/>
            <a:ext cx="2219325" cy="28202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385817" y="5611975"/>
            <a:ext cx="4406976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</a:rPr>
              <a:t>新系統預計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107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年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12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月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10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日上線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9" y="1781175"/>
            <a:ext cx="8675991" cy="399690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代</a:t>
            </a:r>
            <a:r>
              <a:rPr lang="zh-TW" altLang="en-US" sz="3600" dirty="0"/>
              <a:t>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57175" y="2862262"/>
            <a:ext cx="2190750" cy="26431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86051" y="3333748"/>
            <a:ext cx="4295774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於左側選擇校名後，輸入校園</a:t>
            </a:r>
            <a:r>
              <a:rPr lang="zh-TW" altLang="en-US" sz="2400" b="1" u="sng" dirty="0">
                <a:solidFill>
                  <a:schemeClr val="bg1"/>
                </a:solidFill>
              </a:rPr>
              <a:t>單一簽入帳號密碼</a:t>
            </a:r>
            <a:r>
              <a:rPr lang="zh-TW" altLang="en-US" sz="2400" b="1" dirty="0">
                <a:solidFill>
                  <a:schemeClr val="bg1"/>
                </a:solidFill>
              </a:rPr>
              <a:t>進行登入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。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7225" y="5974318"/>
            <a:ext cx="7976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008000"/>
                </a:solidFill>
              </a:rPr>
              <a:t>初次使用</a:t>
            </a:r>
            <a:r>
              <a:rPr lang="zh-TW" altLang="en-US" sz="2400" b="1" dirty="0" smtClean="0">
                <a:solidFill>
                  <a:srgbClr val="008000"/>
                </a:solidFill>
              </a:rPr>
              <a:t>需開通帳號，待館員審核後會寄送</a:t>
            </a:r>
            <a:r>
              <a:rPr lang="en-US" altLang="zh-TW" sz="2400" b="1" dirty="0" smtClean="0">
                <a:solidFill>
                  <a:srgbClr val="008000"/>
                </a:solidFill>
              </a:rPr>
              <a:t>email</a:t>
            </a:r>
            <a:r>
              <a:rPr lang="zh-TW" altLang="en-US" sz="2400" b="1" dirty="0" smtClean="0">
                <a:solidFill>
                  <a:srgbClr val="008000"/>
                </a:solidFill>
              </a:rPr>
              <a:t>通知您。</a:t>
            </a:r>
            <a:endParaRPr lang="zh-TW" alt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890967"/>
            <a:ext cx="7391400" cy="4585777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41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552701" y="2390776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81301" y="3705226"/>
            <a:ext cx="3190874" cy="276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38425" y="4867276"/>
            <a:ext cx="5276849" cy="17049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181726" y="3593455"/>
            <a:ext cx="1857374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輸入關鍵字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110413" y="5126980"/>
            <a:ext cx="1857373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勾選欲搜尋的館別</a:t>
            </a:r>
            <a:endParaRPr lang="en-US" altLang="zh-TW" sz="2400" b="1" dirty="0" smtClean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33475" y="300037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1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28" y="1676400"/>
            <a:ext cx="6648746" cy="503973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42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1552576" y="2809875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644562"/>
            <a:ext cx="5343525" cy="508326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43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3552826" y="6334125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52398" y="3743323"/>
            <a:ext cx="8753475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 dirty="0" smtClean="0">
                <a:solidFill>
                  <a:schemeClr val="bg1"/>
                </a:solidFill>
              </a:rPr>
              <a:t>書到館後會以</a:t>
            </a:r>
            <a:r>
              <a:rPr lang="en-US" altLang="zh-TW" sz="2600" b="1" dirty="0" smtClean="0">
                <a:solidFill>
                  <a:schemeClr val="bg1"/>
                </a:solidFill>
              </a:rPr>
              <a:t>Email</a:t>
            </a:r>
            <a:r>
              <a:rPr lang="zh-TW" altLang="en-US" sz="2600" b="1" dirty="0" smtClean="0">
                <a:solidFill>
                  <a:schemeClr val="bg1"/>
                </a:solidFill>
              </a:rPr>
              <a:t>通知，收到信後請至圖書館服務台領書</a:t>
            </a:r>
            <a:endParaRPr lang="zh-TW" altLang="en-US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6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44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8" name="矩形 7"/>
          <p:cNvSpPr/>
          <p:nvPr/>
        </p:nvSpPr>
        <p:spPr>
          <a:xfrm>
            <a:off x="2686050" y="3047999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609848" y="5693717"/>
            <a:ext cx="1981201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親自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到他館借書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1685825"/>
            <a:ext cx="8689860" cy="433180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723900" y="326707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714874" y="5086350"/>
            <a:ext cx="1419226" cy="3857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1471195" y="232505"/>
            <a:ext cx="5834480" cy="6164390"/>
            <a:chOff x="1471195" y="232505"/>
            <a:chExt cx="5834480" cy="616439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195" y="232505"/>
              <a:ext cx="5834480" cy="616439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000250" y="4314825"/>
              <a:ext cx="447675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3028951" y="5218507"/>
              <a:ext cx="3790950" cy="1726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2452270" y="5438773"/>
              <a:ext cx="2329280" cy="167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 flipV="1">
              <a:off x="2099845" y="5653674"/>
              <a:ext cx="2329280" cy="167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571625" y="3762375"/>
            <a:ext cx="5391150" cy="26059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4464635" y="4610070"/>
            <a:ext cx="4448176" cy="40011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確認個人資訊無誤後，按「確定申請」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0" y="2009327"/>
            <a:ext cx="8271069" cy="4210498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46</a:t>
            </a:fld>
            <a:endParaRPr 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067425" y="5549475"/>
            <a:ext cx="2767012" cy="830997"/>
          </a:xfrm>
          <a:prstGeom prst="rect">
            <a:avLst/>
          </a:prstGeom>
          <a:solidFill>
            <a:srgbClr val="AB194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可列印或以手機出示條碼畫面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251" y="1901535"/>
            <a:ext cx="7632122" cy="4436919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請至</a:t>
            </a:r>
            <a:r>
              <a:rPr lang="zh-TW" altLang="en-US" sz="2800" u="sng" dirty="0" smtClean="0">
                <a:solidFill>
                  <a:srgbClr val="FF3399"/>
                </a:solidFill>
              </a:rPr>
              <a:t>圖書館服務</a:t>
            </a:r>
            <a:r>
              <a:rPr lang="zh-TW" altLang="en-US" sz="2800" u="sng" dirty="0">
                <a:solidFill>
                  <a:srgbClr val="FF3399"/>
                </a:solidFill>
              </a:rPr>
              <a:t>檯</a:t>
            </a:r>
            <a:r>
              <a:rPr lang="zh-TW" altLang="en-US" sz="2800" dirty="0" smtClean="0"/>
              <a:t>辦理</a:t>
            </a:r>
            <a:endParaRPr lang="en-US" altLang="zh-TW" sz="2800" dirty="0" smtClean="0"/>
          </a:p>
          <a:p>
            <a:r>
              <a:rPr lang="zh-TW" altLang="en-US" sz="2800" dirty="0" smtClean="0"/>
              <a:t>借</a:t>
            </a:r>
            <a:r>
              <a:rPr lang="zh-TW" altLang="en-US" sz="2800" dirty="0"/>
              <a:t>閱期限</a:t>
            </a:r>
            <a:r>
              <a:rPr lang="zh-TW" altLang="en-US" sz="2800" dirty="0" smtClean="0"/>
              <a:t>：</a:t>
            </a:r>
            <a:r>
              <a:rPr lang="en-US" altLang="zh-TW" sz="2800" u="sng" dirty="0" smtClean="0">
                <a:solidFill>
                  <a:srgbClr val="FF3399"/>
                </a:solidFill>
              </a:rPr>
              <a:t>2~4</a:t>
            </a:r>
            <a:r>
              <a:rPr lang="zh-TW" altLang="en-US" sz="2800" u="sng" dirty="0" smtClean="0">
                <a:solidFill>
                  <a:srgbClr val="FF3399"/>
                </a:solidFill>
              </a:rPr>
              <a:t>星期，依各校規則而定</a:t>
            </a:r>
            <a:endParaRPr lang="en-US" altLang="zh-TW" sz="2800" u="sng" dirty="0" smtClean="0">
              <a:solidFill>
                <a:srgbClr val="FF3399"/>
              </a:solidFill>
            </a:endParaRPr>
          </a:p>
          <a:p>
            <a:r>
              <a:rPr lang="zh-TW" altLang="en-US" sz="2800" dirty="0"/>
              <a:t>合作學校</a:t>
            </a:r>
            <a:r>
              <a:rPr lang="zh-TW" altLang="en-US" sz="2800" dirty="0" smtClean="0"/>
              <a:t>：</a:t>
            </a:r>
            <a:endParaRPr lang="en-US" altLang="zh-TW" sz="2800" dirty="0" smtClean="0"/>
          </a:p>
          <a:p>
            <a:pPr lvl="1"/>
            <a:r>
              <a:rPr lang="zh-TW" altLang="en-US" sz="2400" dirty="0" smtClean="0"/>
              <a:t>個別合作</a:t>
            </a:r>
            <a:r>
              <a:rPr lang="en-US" altLang="zh-TW" sz="2400" dirty="0"/>
              <a:t>7</a:t>
            </a:r>
            <a:r>
              <a:rPr lang="zh-TW" altLang="en-US" sz="2400" dirty="0" smtClean="0"/>
              <a:t>校（成功</a:t>
            </a:r>
            <a:r>
              <a:rPr lang="zh-TW" altLang="en-US" sz="2400" dirty="0"/>
              <a:t>大學</a:t>
            </a:r>
            <a:r>
              <a:rPr lang="zh-TW" altLang="en-US" sz="2400" dirty="0" smtClean="0"/>
              <a:t>、中山大學、高雄</a:t>
            </a:r>
            <a:r>
              <a:rPr lang="zh-TW" altLang="en-US" sz="2400" dirty="0"/>
              <a:t>師範大學</a:t>
            </a:r>
            <a:r>
              <a:rPr lang="zh-TW" altLang="en-US" sz="2400" dirty="0" smtClean="0"/>
              <a:t>、</a:t>
            </a:r>
            <a:r>
              <a:rPr lang="zh-TW" altLang="en-US" sz="2400" dirty="0"/>
              <a:t>臺灣大學</a:t>
            </a:r>
            <a:r>
              <a:rPr lang="zh-TW" altLang="en-US" sz="2400" dirty="0" smtClean="0"/>
              <a:t>、臺南大學、臺東大學、高雄醫學大學）</a:t>
            </a:r>
            <a:endParaRPr lang="en-US" altLang="zh-TW" sz="24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971550" y="5343525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0099"/>
                </a:solidFill>
              </a:rPr>
              <a:t>詳細</a:t>
            </a:r>
            <a:r>
              <a:rPr lang="zh-TW" altLang="en-US" sz="2400" dirty="0">
                <a:solidFill>
                  <a:srgbClr val="000099"/>
                </a:solidFill>
              </a:rPr>
              <a:t>說明請參考圖書館網頁</a:t>
            </a:r>
            <a:r>
              <a:rPr lang="zh-TW" altLang="en-US" sz="2400" dirty="0" smtClean="0">
                <a:solidFill>
                  <a:srgbClr val="000099"/>
                </a:solidFill>
              </a:rPr>
              <a:t>：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http</a:t>
            </a:r>
            <a:r>
              <a:rPr lang="en-US" altLang="zh-TW" sz="2400" dirty="0">
                <a:solidFill>
                  <a:srgbClr val="000099"/>
                </a:solidFill>
                <a:hlinkClick r:id="rId2"/>
              </a:rPr>
              <a:t>://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www.lib.nkmu.edu.tw/lib/inter_coop1_2.php</a:t>
            </a:r>
            <a:endParaRPr lang="zh-TW" altLang="en-US" sz="2400" dirty="0">
              <a:solidFill>
                <a:srgbClr val="000099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/>
              <a:t>跨校借書證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216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0293" y="451180"/>
            <a:ext cx="8406245" cy="135636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場地借用－研究小間、討論室、</a:t>
            </a:r>
            <a:r>
              <a:rPr lang="zh-TW" altLang="en-US" sz="3600" dirty="0"/>
              <a:t>視聽</a:t>
            </a:r>
            <a:r>
              <a:rPr lang="zh-TW" altLang="en-US" sz="3600" dirty="0" smtClean="0"/>
              <a:t>室</a:t>
            </a:r>
            <a:endParaRPr lang="zh-TW" altLang="en-US" sz="3600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48</a:t>
            </a:fld>
            <a:endParaRPr 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4612404" y="1449722"/>
            <a:ext cx="4206960" cy="5299365"/>
            <a:chOff x="4612404" y="1554497"/>
            <a:chExt cx="4206960" cy="5299365"/>
          </a:xfrm>
        </p:grpSpPr>
        <p:pic>
          <p:nvPicPr>
            <p:cNvPr id="14" name="Picture 2" descr="http://www.lib.nkmu.edu.tw/ic03/photo/file/旗津校區/小型討論室/20120914討論室4完工照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404" y="4204180"/>
              <a:ext cx="4206960" cy="2649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內容版面配置區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2404" y="1554497"/>
              <a:ext cx="4206960" cy="2649683"/>
            </a:xfrm>
            <a:prstGeom prst="rect">
              <a:avLst/>
            </a:prstGeom>
          </p:spPr>
        </p:pic>
      </p:grpSp>
      <p:pic>
        <p:nvPicPr>
          <p:cNvPr id="16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40" y="4108929"/>
            <a:ext cx="4206963" cy="2653821"/>
          </a:xfrm>
        </p:spPr>
      </p:pic>
      <p:pic>
        <p:nvPicPr>
          <p:cNvPr id="2050" name="Picture 2" descr="D:\★我的圖片\★圖書館照片\★楠梓總館\3F\研究小間\106年新設研究小間\IMG_1593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9722"/>
            <a:ext cx="4216868" cy="269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5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lib.nkmu.edu.tw/ic03/photo/file/旗津校區/音樂聆賞區及資源檢索區照片/20130819_1255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69" y="1560869"/>
            <a:ext cx="3998720" cy="26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69" y="4210551"/>
            <a:ext cx="3998720" cy="26501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938" y="4210551"/>
            <a:ext cx="3998720" cy="2650179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49</a:t>
            </a:fld>
            <a:endParaRPr lang="en-US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780293" y="451180"/>
            <a:ext cx="8406245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zh-TW" altLang="en-US" sz="4000" dirty="0" smtClean="0"/>
              <a:t>座位借用－</a:t>
            </a:r>
            <a:r>
              <a:rPr lang="zh-TW" altLang="en-US" sz="4000" dirty="0"/>
              <a:t>檢索區、視聽區</a:t>
            </a:r>
            <a:r>
              <a:rPr lang="en-US" altLang="zh-TW" sz="4000" dirty="0"/>
              <a:t>…</a:t>
            </a:r>
            <a:endParaRPr lang="zh-TW" altLang="en-US" sz="40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938" y="1558139"/>
            <a:ext cx="3998720" cy="2649682"/>
          </a:xfrm>
        </p:spPr>
      </p:pic>
    </p:spTree>
    <p:extLst>
      <p:ext uri="{BB962C8B-B14F-4D97-AF65-F5344CB8AC3E}">
        <p14:creationId xmlns:p14="http://schemas.microsoft.com/office/powerpoint/2010/main" val="36255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5" y="346223"/>
            <a:ext cx="7737729" cy="1499616"/>
          </a:xfrm>
        </p:spPr>
        <p:txBody>
          <a:bodyPr/>
          <a:lstStyle/>
          <a:p>
            <a:pPr algn="ctr"/>
            <a:r>
              <a:rPr lang="zh-TW" altLang="en-US" dirty="0"/>
              <a:t>楠梓</a:t>
            </a:r>
            <a:r>
              <a:rPr lang="en-US" altLang="zh-TW" dirty="0"/>
              <a:t>/</a:t>
            </a:r>
            <a:r>
              <a:rPr lang="zh-TW" altLang="en-US" dirty="0"/>
              <a:t>旗津校區</a:t>
            </a:r>
            <a:r>
              <a:rPr lang="zh-TW" altLang="en-US" dirty="0" smtClean="0"/>
              <a:t>圖書館網頁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1514474"/>
            <a:ext cx="6795838" cy="510539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6758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進入</a:t>
            </a:r>
            <a:r>
              <a:rPr lang="zh-TW" altLang="en-US" dirty="0"/>
              <a:t>空間預約管理</a:t>
            </a:r>
            <a:r>
              <a:rPr lang="zh-TW" altLang="en-US" dirty="0" smtClean="0"/>
              <a:t>系統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58" y="2295525"/>
            <a:ext cx="8472492" cy="3837592"/>
          </a:xfrm>
        </p:spPr>
      </p:pic>
      <p:sp>
        <p:nvSpPr>
          <p:cNvPr id="5" name="矩形 4"/>
          <p:cNvSpPr/>
          <p:nvPr/>
        </p:nvSpPr>
        <p:spPr>
          <a:xfrm>
            <a:off x="4834538" y="5488993"/>
            <a:ext cx="1089142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475" y="2297170"/>
            <a:ext cx="6657975" cy="3933825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6122149" y="3215118"/>
            <a:ext cx="1224223" cy="311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登入帳號密碼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6" y="2324100"/>
            <a:ext cx="8755111" cy="3819525"/>
          </a:xfrm>
        </p:spPr>
      </p:pic>
      <p:sp>
        <p:nvSpPr>
          <p:cNvPr id="6" name="矩形 5"/>
          <p:cNvSpPr/>
          <p:nvPr/>
        </p:nvSpPr>
        <p:spPr>
          <a:xfrm>
            <a:off x="84861" y="3371849"/>
            <a:ext cx="1413162" cy="2413289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24896" y="4683701"/>
            <a:ext cx="5533153" cy="736023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單一簽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入帳號密碼（同校務行政系統）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4" y="1785683"/>
            <a:ext cx="8368206" cy="43026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/>
              <a:t>點選</a:t>
            </a:r>
            <a:r>
              <a:rPr lang="zh-TW" altLang="en-US" dirty="0" smtClean="0"/>
              <a:t>「場地</a:t>
            </a:r>
            <a:r>
              <a:rPr lang="en-US" altLang="zh-TW" dirty="0" smtClean="0"/>
              <a:t>/</a:t>
            </a:r>
            <a:r>
              <a:rPr lang="zh-TW" altLang="en-US" dirty="0" smtClean="0"/>
              <a:t>座位預約申請」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33969" y="2939684"/>
            <a:ext cx="2818535" cy="42956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52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114425" y="3530708"/>
            <a:ext cx="510019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05" y="3019367"/>
            <a:ext cx="2662670" cy="9744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2505" y="2939684"/>
            <a:ext cx="2662670" cy="42956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8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r>
              <a:rPr lang="en-US" altLang="zh-TW" dirty="0" smtClean="0"/>
              <a:t>-1.</a:t>
            </a:r>
            <a:r>
              <a:rPr lang="zh-TW" altLang="en-US" dirty="0" smtClean="0"/>
              <a:t>預約場地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3" y="1674558"/>
            <a:ext cx="8154580" cy="4192841"/>
          </a:xfrm>
        </p:spPr>
      </p:pic>
      <p:sp>
        <p:nvSpPr>
          <p:cNvPr id="5" name="矩形 4"/>
          <p:cNvSpPr/>
          <p:nvPr/>
        </p:nvSpPr>
        <p:spPr>
          <a:xfrm>
            <a:off x="1633273" y="3137408"/>
            <a:ext cx="1748102" cy="434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76597"/>
            <a:ext cx="8743950" cy="526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633273" y="1870174"/>
            <a:ext cx="5079253" cy="31191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494325" y="2323877"/>
            <a:ext cx="1911919" cy="54791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選擇場地、時間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012313" y="4781550"/>
            <a:ext cx="3629026" cy="17240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討論室一次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最多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預約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3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小時， 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 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研究小間一次最多預約</a:t>
            </a:r>
            <a:r>
              <a:rPr lang="en-US" altLang="zh-TW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1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天，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啟用後可再預約其他時段。</a:t>
            </a: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1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8" y="2223856"/>
            <a:ext cx="8551793" cy="34911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r>
              <a:rPr lang="en-US" altLang="zh-TW" dirty="0" smtClean="0"/>
              <a:t>-2.</a:t>
            </a:r>
            <a:r>
              <a:rPr lang="zh-TW" altLang="en-US" dirty="0" smtClean="0"/>
              <a:t>預約座位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822294" y="3675556"/>
            <a:ext cx="1702205" cy="2938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23" y="2399710"/>
            <a:ext cx="8676408" cy="387077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364189" y="2860583"/>
            <a:ext cx="3730329" cy="31191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743707" y="3331687"/>
            <a:ext cx="2067784" cy="54791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選擇座位區、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31874" y="4476055"/>
            <a:ext cx="3158834" cy="528827"/>
          </a:xfrm>
          <a:prstGeom prst="rect">
            <a:avLst/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←選擇座位編號並勾選時段</a:t>
            </a:r>
            <a:endParaRPr lang="zh-TW" altLang="en-US" b="1" dirty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124451" y="5438775"/>
            <a:ext cx="3687040" cy="10347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一次最多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預約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3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小時，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啟用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後可再預約其他時段。</a:t>
            </a:r>
          </a:p>
          <a:p>
            <a:pPr algn="ctr">
              <a:spcAft>
                <a:spcPts val="600"/>
              </a:spcAft>
            </a:pP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</a:t>
            </a:r>
            <a:r>
              <a:rPr lang="zh-TW" altLang="en-US" dirty="0"/>
              <a:t>準時啟用空間</a:t>
            </a:r>
            <a:r>
              <a:rPr lang="en-US" altLang="zh-TW" dirty="0"/>
              <a:t>/</a:t>
            </a:r>
            <a:r>
              <a:rPr lang="zh-TW" altLang="en-US" dirty="0"/>
              <a:t>座位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359090"/>
              </p:ext>
            </p:extLst>
          </p:nvPr>
        </p:nvGraphicFramePr>
        <p:xfrm>
          <a:off x="400043" y="1694004"/>
          <a:ext cx="8338711" cy="4706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1635375" y="3713369"/>
            <a:ext cx="6025211" cy="668066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逾時</a:t>
            </a:r>
            <a:r>
              <a:rPr lang="en-US" altLang="zh-TW" sz="2400" b="1" u="sng" dirty="0">
                <a:solidFill>
                  <a:srgbClr val="FFFFFF"/>
                </a:solidFill>
                <a:latin typeface="+mn-ea"/>
              </a:rPr>
              <a:t>15</a:t>
            </a:r>
            <a:r>
              <a:rPr lang="zh-TW" altLang="en-US" sz="2400" b="1" u="sng" dirty="0">
                <a:solidFill>
                  <a:srgbClr val="FFFFFF"/>
                </a:solidFill>
                <a:latin typeface="+mn-ea"/>
              </a:rPr>
              <a:t>分鐘</a:t>
            </a:r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座位</a:t>
            </a:r>
            <a:r>
              <a:rPr lang="en-US" altLang="zh-TW" sz="2400" b="1" dirty="0">
                <a:solidFill>
                  <a:srgbClr val="FFFFFF"/>
                </a:solidFill>
                <a:latin typeface="+mn-ea"/>
              </a:rPr>
              <a:t>/</a:t>
            </a:r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場地將釋出給他人使用</a:t>
            </a:r>
          </a:p>
        </p:txBody>
      </p:sp>
      <p:sp>
        <p:nvSpPr>
          <p:cNvPr id="3" name="矩形 2"/>
          <p:cNvSpPr/>
          <p:nvPr/>
        </p:nvSpPr>
        <p:spPr>
          <a:xfrm>
            <a:off x="6523892" y="4615962"/>
            <a:ext cx="808893" cy="967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67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VOD</a:t>
            </a:r>
            <a:r>
              <a:rPr lang="zh-TW" altLang="en-US" dirty="0" smtClean="0"/>
              <a:t>隨選視訊系統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9" y="1529715"/>
            <a:ext cx="8344800" cy="4980284"/>
          </a:xfrm>
          <a:ln w="28575">
            <a:solidFill>
              <a:schemeClr val="accent1"/>
            </a:solidFill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56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545259"/>
            <a:ext cx="6638926" cy="97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圖書館可以很學術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474765" y="1475507"/>
            <a:ext cx="8170218" cy="5392882"/>
            <a:chOff x="474765" y="1475507"/>
            <a:chExt cx="8170218" cy="5392882"/>
          </a:xfrm>
        </p:grpSpPr>
        <p:sp>
          <p:nvSpPr>
            <p:cNvPr id="5" name="矩形 4"/>
            <p:cNvSpPr/>
            <p:nvPr/>
          </p:nvSpPr>
          <p:spPr>
            <a:xfrm>
              <a:off x="474765" y="1475507"/>
              <a:ext cx="5015381" cy="5015381"/>
            </a:xfrm>
            <a:prstGeom prst="rect">
              <a:avLst/>
            </a:prstGeom>
            <a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矩形 6"/>
            <p:cNvSpPr/>
            <p:nvPr/>
          </p:nvSpPr>
          <p:spPr>
            <a:xfrm>
              <a:off x="5595631" y="1475507"/>
              <a:ext cx="3049351" cy="3049351"/>
            </a:xfrm>
            <a:prstGeom prst="rect">
              <a:avLst/>
            </a:prstGeom>
            <a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矩形 9"/>
            <p:cNvSpPr/>
            <p:nvPr/>
          </p:nvSpPr>
          <p:spPr>
            <a:xfrm>
              <a:off x="6784276" y="4630181"/>
              <a:ext cx="1860706" cy="1860706"/>
            </a:xfrm>
            <a:prstGeom prst="rect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矩形 13"/>
            <p:cNvSpPr/>
            <p:nvPr/>
          </p:nvSpPr>
          <p:spPr>
            <a:xfrm>
              <a:off x="5595631" y="5407565"/>
              <a:ext cx="1083322" cy="1083322"/>
            </a:xfrm>
            <a:prstGeom prst="rect">
              <a:avLst/>
            </a:prstGeom>
            <a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手繪多邊形 26"/>
            <p:cNvSpPr/>
            <p:nvPr/>
          </p:nvSpPr>
          <p:spPr>
            <a:xfrm>
              <a:off x="1663427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30" name="手繪多邊形 29"/>
            <p:cNvSpPr/>
            <p:nvPr/>
          </p:nvSpPr>
          <p:spPr>
            <a:xfrm>
              <a:off x="3188408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34" name="手繪多邊形 33"/>
            <p:cNvSpPr/>
            <p:nvPr/>
          </p:nvSpPr>
          <p:spPr>
            <a:xfrm>
              <a:off x="4638838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39" name="手繪多邊形 38"/>
            <p:cNvSpPr/>
            <p:nvPr/>
          </p:nvSpPr>
          <p:spPr>
            <a:xfrm>
              <a:off x="602455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45" name="手繪多邊形 44"/>
            <p:cNvSpPr/>
            <p:nvPr/>
          </p:nvSpPr>
          <p:spPr>
            <a:xfrm>
              <a:off x="747498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</p:grpSp>
      <p:pic>
        <p:nvPicPr>
          <p:cNvPr id="15" name="內容版面配置區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630" y="4630181"/>
            <a:ext cx="1058621" cy="651028"/>
          </a:xfrm>
          <a:prstGeom prst="rect">
            <a:avLst/>
          </a:prstGeom>
          <a:ln w="19050">
            <a:solidFill>
              <a:schemeClr val="accent6">
                <a:hueOff val="0"/>
                <a:satOff val="0"/>
                <a:lumOff val="0"/>
              </a:schemeClr>
            </a:solidFill>
          </a:ln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94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圖書館也可以很休閒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474765" y="1475507"/>
            <a:ext cx="8170218" cy="5392882"/>
            <a:chOff x="474765" y="1475507"/>
            <a:chExt cx="8170218" cy="5392882"/>
          </a:xfrm>
        </p:grpSpPr>
        <p:sp>
          <p:nvSpPr>
            <p:cNvPr id="8" name="矩形 7"/>
            <p:cNvSpPr/>
            <p:nvPr/>
          </p:nvSpPr>
          <p:spPr>
            <a:xfrm>
              <a:off x="474765" y="1475507"/>
              <a:ext cx="5015381" cy="5015381"/>
            </a:xfrm>
            <a:prstGeom prst="rect">
              <a:avLst/>
            </a:prstGeom>
            <a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矩形 9"/>
            <p:cNvSpPr/>
            <p:nvPr/>
          </p:nvSpPr>
          <p:spPr>
            <a:xfrm>
              <a:off x="5595631" y="1475507"/>
              <a:ext cx="3049351" cy="3049351"/>
            </a:xfrm>
            <a:prstGeom prst="rect">
              <a:avLst/>
            </a:prstGeom>
            <a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矩形 23"/>
            <p:cNvSpPr/>
            <p:nvPr/>
          </p:nvSpPr>
          <p:spPr>
            <a:xfrm>
              <a:off x="6784276" y="4630181"/>
              <a:ext cx="1860706" cy="1860706"/>
            </a:xfrm>
            <a:prstGeom prst="rect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矩形 28"/>
            <p:cNvSpPr/>
            <p:nvPr/>
          </p:nvSpPr>
          <p:spPr>
            <a:xfrm>
              <a:off x="5595631" y="5407565"/>
              <a:ext cx="1083322" cy="1083322"/>
            </a:xfrm>
            <a:prstGeom prst="rect">
              <a:avLst/>
            </a:prstGeom>
            <a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矩形 33"/>
            <p:cNvSpPr/>
            <p:nvPr/>
          </p:nvSpPr>
          <p:spPr>
            <a:xfrm>
              <a:off x="5595631" y="4630181"/>
              <a:ext cx="1083322" cy="667045"/>
            </a:xfrm>
            <a:prstGeom prst="rect">
              <a:avLst/>
            </a:prstGeom>
            <a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手繪多邊形 40"/>
            <p:cNvSpPr/>
            <p:nvPr/>
          </p:nvSpPr>
          <p:spPr>
            <a:xfrm>
              <a:off x="1663427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53" name="手繪多邊形 52"/>
            <p:cNvSpPr/>
            <p:nvPr/>
          </p:nvSpPr>
          <p:spPr>
            <a:xfrm>
              <a:off x="602455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59" name="手繪多邊形 58"/>
            <p:cNvSpPr/>
            <p:nvPr/>
          </p:nvSpPr>
          <p:spPr>
            <a:xfrm>
              <a:off x="747498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圖書館</a:t>
            </a:r>
            <a:r>
              <a:rPr lang="zh-TW" altLang="en-US" dirty="0" smtClean="0"/>
              <a:t>資源與智慧財產權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2898" y="4907971"/>
            <a:ext cx="4175709" cy="1711038"/>
          </a:xfrm>
        </p:spPr>
        <p:txBody>
          <a:bodyPr>
            <a:normAutofit/>
          </a:bodyPr>
          <a:lstStyle/>
          <a:p>
            <a:pPr marL="45720" indent="0">
              <a:spcBef>
                <a:spcPts val="200"/>
              </a:spcBef>
              <a:spcAft>
                <a:spcPts val="400"/>
              </a:spcAft>
              <a:buNone/>
            </a:pPr>
            <a:r>
              <a:rPr lang="zh-TW" altLang="en-US" sz="2800" b="1" dirty="0" smtClean="0">
                <a:solidFill>
                  <a:srgbClr val="002060"/>
                </a:solidFill>
              </a:rPr>
              <a:t>尊重智慧財產權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pPr lvl="1"/>
            <a:r>
              <a:rPr lang="zh-TW" altLang="en-US" sz="1800" dirty="0">
                <a:solidFill>
                  <a:srgbClr val="002060"/>
                </a:solidFill>
              </a:rPr>
              <a:t>寫論文或報告時</a:t>
            </a:r>
            <a:r>
              <a:rPr lang="zh-TW" altLang="en-US" sz="1800" dirty="0" smtClean="0">
                <a:solidFill>
                  <a:srgbClr val="002060"/>
                </a:solidFill>
              </a:rPr>
              <a:t>，</a:t>
            </a:r>
            <a:r>
              <a:rPr lang="zh-TW" altLang="en-US" sz="1800" b="1" u="sng" dirty="0" smtClean="0">
                <a:solidFill>
                  <a:srgbClr val="FF0000"/>
                </a:solidFill>
              </a:rPr>
              <a:t>註明引用資料來源</a:t>
            </a:r>
            <a:endParaRPr lang="en-US" altLang="zh-TW" sz="1800" b="1" u="sng" dirty="0">
              <a:solidFill>
                <a:srgbClr val="FF0000"/>
              </a:solidFill>
            </a:endParaRPr>
          </a:p>
          <a:p>
            <a:pPr lvl="1"/>
            <a:r>
              <a:rPr lang="zh-TW" altLang="en-US" sz="1800" dirty="0" smtClean="0">
                <a:solidFill>
                  <a:srgbClr val="002060"/>
                </a:solidFill>
              </a:rPr>
              <a:t>不得不法影印及傳播</a:t>
            </a:r>
            <a:endParaRPr lang="zh-TW" altLang="en-US" sz="1800" dirty="0">
              <a:solidFill>
                <a:srgbClr val="002060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467028" y="4904113"/>
            <a:ext cx="4365619" cy="1565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r>
              <a:rPr lang="zh-TW" altLang="en-US" sz="2800" b="1" dirty="0" smtClean="0">
                <a:solidFill>
                  <a:srgbClr val="002060"/>
                </a:solidFill>
                <a:latin typeface="+mn-ea"/>
                <a:ea typeface="+mn-ea"/>
              </a:rPr>
              <a:t>合理使用電子資源</a:t>
            </a:r>
            <a:endParaRPr lang="en-US" altLang="zh-TW" sz="2800" b="1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 lvl="2"/>
            <a:r>
              <a:rPr lang="zh-TW" altLang="en-US" b="1" u="sng" dirty="0">
                <a:solidFill>
                  <a:srgbClr val="FF0000"/>
                </a:solidFill>
                <a:latin typeface="+mn-ea"/>
                <a:ea typeface="+mn-ea"/>
              </a:rPr>
              <a:t>請勿大量</a:t>
            </a:r>
            <a:r>
              <a:rPr lang="zh-TW" altLang="en-US" b="1" u="sng" dirty="0" smtClean="0">
                <a:solidFill>
                  <a:srgbClr val="FF0000"/>
                </a:solidFill>
                <a:latin typeface="+mn-ea"/>
                <a:ea typeface="+mn-ea"/>
              </a:rPr>
              <a:t>下載</a:t>
            </a:r>
            <a:endParaRPr lang="en-US" altLang="zh-TW" b="1" u="sng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lvl="2"/>
            <a:r>
              <a:rPr lang="zh-TW" altLang="en-US" dirty="0">
                <a:solidFill>
                  <a:srgbClr val="002060"/>
                </a:solidFill>
                <a:latin typeface="+mn-ea"/>
                <a:ea typeface="+mn-ea"/>
              </a:rPr>
              <a:t>資料庫</a:t>
            </a:r>
            <a:r>
              <a:rPr lang="zh-TW" altLang="en-US" dirty="0" smtClean="0">
                <a:solidFill>
                  <a:srgbClr val="002060"/>
                </a:solidFill>
                <a:latin typeface="+mn-ea"/>
                <a:ea typeface="+mn-ea"/>
              </a:rPr>
              <a:t>廠商記錄與監測訂戶的使用行為</a:t>
            </a:r>
            <a:endParaRPr lang="en-US" altLang="zh-TW" dirty="0" smtClean="0">
              <a:solidFill>
                <a:srgbClr val="002060"/>
              </a:solidFill>
              <a:latin typeface="+mn-ea"/>
              <a:ea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865" y="1889486"/>
            <a:ext cx="3929947" cy="242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43" y="1505122"/>
            <a:ext cx="4113365" cy="304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628469"/>
            <a:ext cx="8210550" cy="371894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進入館藏查詢系統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653165" y="2890597"/>
            <a:ext cx="831272" cy="282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1602595" y="2916614"/>
            <a:ext cx="457200" cy="3013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0" y="2554342"/>
            <a:ext cx="6934200" cy="352906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3771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6bmsArsjm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5689" y="1845304"/>
            <a:ext cx="8452624" cy="475460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3492" y="390827"/>
            <a:ext cx="7290054" cy="1499616"/>
          </a:xfrm>
        </p:spPr>
        <p:txBody>
          <a:bodyPr>
            <a:noAutofit/>
          </a:bodyPr>
          <a:lstStyle/>
          <a:p>
            <a:r>
              <a:rPr lang="zh-TW" altLang="en-US" sz="4000" b="1" dirty="0" smtClean="0"/>
              <a:t>使用正</a:t>
            </a:r>
            <a:r>
              <a:rPr lang="zh-TW" altLang="en-US" sz="4000" b="1" dirty="0"/>
              <a:t>版</a:t>
            </a:r>
            <a:r>
              <a:rPr lang="zh-TW" altLang="en-US" sz="4000" b="1" dirty="0" smtClean="0"/>
              <a:t>教科書「三</a:t>
            </a:r>
            <a:r>
              <a:rPr lang="zh-TW" altLang="en-US" sz="4000" b="1" dirty="0"/>
              <a:t>不</a:t>
            </a:r>
            <a:r>
              <a:rPr lang="zh-TW" altLang="en-US" sz="4000" b="1" dirty="0" smtClean="0"/>
              <a:t>原則」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en-US" sz="4000" b="1" dirty="0" smtClean="0"/>
              <a:t>不</a:t>
            </a:r>
            <a:r>
              <a:rPr lang="zh-TW" altLang="en-US" sz="4000" b="1" dirty="0"/>
              <a:t>重</a:t>
            </a:r>
            <a:r>
              <a:rPr lang="zh-TW" altLang="en-US" sz="4000" b="1" dirty="0" smtClean="0"/>
              <a:t>製、不散布、不</a:t>
            </a:r>
            <a:r>
              <a:rPr lang="zh-TW" altLang="en-US" sz="4000" b="1" dirty="0"/>
              <a:t>公開</a:t>
            </a:r>
            <a:r>
              <a:rPr lang="zh-TW" altLang="en-US" sz="4000" b="1" dirty="0" smtClean="0"/>
              <a:t>傳輸</a:t>
            </a: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588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著作合理使用</a:t>
            </a:r>
            <a:r>
              <a:rPr lang="zh-TW" altLang="en-US" dirty="0" smtClean="0"/>
              <a:t>範圍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777" y="1901535"/>
            <a:ext cx="7860722" cy="4322619"/>
          </a:xfrm>
        </p:spPr>
        <p:txBody>
          <a:bodyPr>
            <a:normAutofit fontScale="85000" lnSpcReduction="10000"/>
          </a:bodyPr>
          <a:lstStyle/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 smtClean="0"/>
              <a:t>第十</a:t>
            </a:r>
            <a:r>
              <a:rPr lang="zh-TW" altLang="en-US" sz="2400" b="1" dirty="0"/>
              <a:t>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著作人於著作完成時享有著作權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24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第四十八條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供公眾使用之圖書館、博物館、歷史館、科學館、藝術館或其他文教機構，於下列情形之一，得就其收藏之著作重製之：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一</a:t>
            </a:r>
            <a:r>
              <a:rPr lang="zh-TW" altLang="en-US" sz="2400" dirty="0" smtClean="0"/>
              <a:t>、應閱覽</a:t>
            </a:r>
            <a:r>
              <a:rPr lang="zh-TW" altLang="en-US" sz="2400" dirty="0"/>
              <a:t>人供個人研究之要求，重製已公開發表著作之</a:t>
            </a:r>
            <a:r>
              <a:rPr lang="zh-TW" altLang="en-US" sz="2400" b="1" u="sng" dirty="0">
                <a:solidFill>
                  <a:srgbClr val="FF0000"/>
                </a:solidFill>
              </a:rPr>
              <a:t>一部分</a:t>
            </a:r>
            <a:r>
              <a:rPr lang="zh-TW" altLang="en-US" sz="2400" dirty="0"/>
              <a:t>，或期刊或已公開發表之研討會論文集之單篇著作，每人以</a:t>
            </a:r>
            <a:r>
              <a:rPr lang="zh-TW" altLang="en-US" sz="2400" b="1" u="sng" dirty="0">
                <a:solidFill>
                  <a:srgbClr val="FF0000"/>
                </a:solidFill>
              </a:rPr>
              <a:t>一份</a:t>
            </a:r>
            <a:r>
              <a:rPr lang="zh-TW" altLang="en-US" sz="2400" dirty="0"/>
              <a:t>為限。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24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第九十一條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擅自以重製之方法侵害他人之著作財產權者，處三年以下有期徒刑、拘役，或科或併科新台幣七十五萬元以下罰金</a:t>
            </a:r>
            <a:r>
              <a:rPr lang="zh-TW" altLang="en-US" sz="2400" dirty="0" smtClean="0"/>
              <a:t>。</a:t>
            </a:r>
            <a:endParaRPr lang="zh-TW" altLang="en-US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9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引用</a:t>
            </a:r>
            <a:r>
              <a:rPr lang="en-US" altLang="zh-TW" dirty="0"/>
              <a:t> </a:t>
            </a:r>
            <a:r>
              <a:rPr lang="en-US" altLang="zh-TW" dirty="0" smtClean="0"/>
              <a:t>vs. </a:t>
            </a:r>
            <a:r>
              <a:rPr lang="zh-TW" altLang="en-US" dirty="0" smtClean="0"/>
              <a:t>抄襲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8096" y="1845839"/>
            <a:ext cx="7290055" cy="4737841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「</a:t>
            </a:r>
            <a:r>
              <a:rPr lang="zh-TW" altLang="en-US" sz="2200" b="1" u="sng" dirty="0">
                <a:solidFill>
                  <a:srgbClr val="FF0000"/>
                </a:solidFill>
              </a:rPr>
              <a:t>只要有原文不動照抄的情況就必須使用引號</a:t>
            </a:r>
            <a:r>
              <a:rPr lang="zh-TW" altLang="en-US" sz="2200" dirty="0"/>
              <a:t>，不管</a:t>
            </a:r>
            <a:r>
              <a:rPr lang="zh-TW" altLang="en-US" sz="2200" dirty="0" smtClean="0"/>
              <a:t>是一個</a:t>
            </a:r>
            <a:r>
              <a:rPr lang="zh-TW" altLang="en-US" sz="2200" dirty="0"/>
              <a:t>子句、句子或段落，否則就算是抄襲</a:t>
            </a:r>
            <a:r>
              <a:rPr lang="zh-TW" altLang="en-US" sz="2200" dirty="0" smtClean="0"/>
              <a:t>。」</a:t>
            </a:r>
            <a:endParaRPr lang="en-US" altLang="zh-TW" sz="2200" dirty="0" smtClean="0"/>
          </a:p>
          <a:p>
            <a:pPr marL="0" indent="0" algn="r">
              <a:spcBef>
                <a:spcPts val="600"/>
              </a:spcBef>
              <a:buNone/>
            </a:pPr>
            <a:r>
              <a:rPr lang="en-US" altLang="zh-TW" sz="1800" dirty="0" smtClean="0"/>
              <a:t>---</a:t>
            </a:r>
            <a:r>
              <a:rPr lang="zh-TW" altLang="en-US" sz="1800" dirty="0" smtClean="0"/>
              <a:t>畢恆達，</a:t>
            </a:r>
            <a:r>
              <a:rPr lang="en-US" altLang="zh-TW" sz="1800" dirty="0" smtClean="0"/>
              <a:t>《</a:t>
            </a:r>
            <a:r>
              <a:rPr lang="zh-TW" altLang="en-US" sz="1800" dirty="0" smtClean="0"/>
              <a:t>教授為什麼沒告訴我</a:t>
            </a:r>
            <a:r>
              <a:rPr lang="en-US" altLang="zh-TW" sz="1800" dirty="0" smtClean="0"/>
              <a:t>》</a:t>
            </a:r>
          </a:p>
          <a:p>
            <a:pPr marL="0" indent="0" algn="r">
              <a:spcBef>
                <a:spcPts val="600"/>
              </a:spcBef>
              <a:buNone/>
            </a:pPr>
            <a:endParaRPr lang="en-US" altLang="zh-TW" dirty="0" smtClean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「</a:t>
            </a:r>
            <a:r>
              <a:rPr lang="zh-TW" altLang="en-US" sz="2200" b="1" u="sng" dirty="0" smtClean="0">
                <a:solidFill>
                  <a:srgbClr val="FF0000"/>
                </a:solidFill>
              </a:rPr>
              <a:t>使用</a:t>
            </a:r>
            <a:r>
              <a:rPr lang="zh-TW" altLang="en-US" sz="2200" b="1" u="sng" dirty="0">
                <a:solidFill>
                  <a:srgbClr val="FF0000"/>
                </a:solidFill>
              </a:rPr>
              <a:t>網路內容，屬於告訴乃論罪</a:t>
            </a:r>
            <a:r>
              <a:rPr lang="zh-TW" altLang="en-US" sz="2200" dirty="0"/>
              <a:t>，若原著發現，則可提出告訴，故學生在使用報告資料上，還是應以</a:t>
            </a:r>
            <a:r>
              <a:rPr lang="zh-TW" altLang="en-US" sz="2200" b="1" u="sng" dirty="0">
                <a:solidFill>
                  <a:srgbClr val="FF0000"/>
                </a:solidFill>
              </a:rPr>
              <a:t>引用資料為參考</a:t>
            </a:r>
            <a:r>
              <a:rPr lang="zh-TW" altLang="en-US" sz="2200" dirty="0"/>
              <a:t>，所呈現之作業也要以吸收、消化後的形式呈現</a:t>
            </a:r>
            <a:r>
              <a:rPr lang="zh-TW" altLang="en-US" sz="2200" dirty="0" smtClean="0"/>
              <a:t>。」</a:t>
            </a:r>
            <a:endParaRPr lang="en-US" altLang="zh-TW" sz="2200" dirty="0" smtClean="0"/>
          </a:p>
          <a:p>
            <a:pPr marL="0" indent="0" algn="r">
              <a:spcBef>
                <a:spcPts val="600"/>
              </a:spcBef>
              <a:buNone/>
            </a:pPr>
            <a:r>
              <a:rPr lang="en-US" altLang="zh-TW" sz="1800" dirty="0" smtClean="0"/>
              <a:t>---</a:t>
            </a:r>
            <a:r>
              <a:rPr lang="zh-TW" altLang="en-US" sz="1800" dirty="0"/>
              <a:t>黃姿</a:t>
            </a:r>
            <a:r>
              <a:rPr lang="zh-TW" altLang="en-US" sz="1800" dirty="0" smtClean="0"/>
              <a:t>云，</a:t>
            </a:r>
            <a:r>
              <a:rPr lang="en-US" altLang="zh-TW" sz="1800" dirty="0" smtClean="0">
                <a:hlinkClick r:id="rId2"/>
              </a:rPr>
              <a:t>〈</a:t>
            </a:r>
            <a:r>
              <a:rPr lang="zh-TW" altLang="en-US" sz="1800" dirty="0">
                <a:hlinkClick r:id="rId2"/>
              </a:rPr>
              <a:t>文章一大抄 寫論文，你可以不違法</a:t>
            </a:r>
            <a:r>
              <a:rPr lang="en-US" altLang="zh-TW" sz="1800" dirty="0" smtClean="0">
                <a:hlinkClick r:id="rId2"/>
              </a:rPr>
              <a:t>〉</a:t>
            </a:r>
            <a:endParaRPr lang="en-US" altLang="zh-TW" sz="1800" dirty="0" smtClean="0"/>
          </a:p>
          <a:p>
            <a:pPr marL="0" indent="0" algn="r">
              <a:spcBef>
                <a:spcPts val="600"/>
              </a:spcBef>
              <a:buNone/>
            </a:pPr>
            <a:endParaRPr lang="en-US" altLang="zh-TW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如何引用？網路自學教材：</a:t>
            </a:r>
            <a:endParaRPr lang="en-US" altLang="zh-TW" sz="2200" dirty="0" smtClean="0"/>
          </a:p>
          <a:p>
            <a:pPr marL="0" indent="0" algn="ctr">
              <a:buNone/>
            </a:pPr>
            <a:r>
              <a:rPr lang="zh-TW" altLang="en-US" sz="2400" dirty="0" smtClean="0">
                <a:hlinkClick r:id="rId3"/>
              </a:rPr>
              <a:t>圖書</a:t>
            </a:r>
            <a:r>
              <a:rPr lang="zh-TW" altLang="en-US" sz="2400" dirty="0">
                <a:hlinkClick r:id="rId3"/>
              </a:rPr>
              <a:t>資訊應用</a:t>
            </a:r>
            <a:r>
              <a:rPr lang="en-US" altLang="zh-TW" sz="2400" dirty="0">
                <a:hlinkClick r:id="rId3"/>
              </a:rPr>
              <a:t>&gt;&gt;</a:t>
            </a:r>
            <a:r>
              <a:rPr lang="zh-TW" altLang="en-US" sz="2400" dirty="0">
                <a:hlinkClick r:id="rId3"/>
              </a:rPr>
              <a:t>單元</a:t>
            </a:r>
            <a:r>
              <a:rPr lang="en-US" altLang="zh-TW" sz="2400" dirty="0">
                <a:hlinkClick r:id="rId3"/>
              </a:rPr>
              <a:t>17</a:t>
            </a:r>
            <a:r>
              <a:rPr lang="zh-TW" altLang="en-US" sz="2400" dirty="0">
                <a:hlinkClick r:id="rId3"/>
              </a:rPr>
              <a:t>，引經據典增文采</a:t>
            </a:r>
            <a:endParaRPr lang="en-US" altLang="zh-TW" sz="2400" dirty="0"/>
          </a:p>
          <a:p>
            <a:pPr>
              <a:buFont typeface="Wingdings" panose="05000000000000000000" pitchFamily="2" charset="2"/>
              <a:buChar char="Ø"/>
            </a:pPr>
            <a:endParaRPr lang="zh-TW" altLang="en-US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7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如果還有問題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圖書館</a:t>
            </a:r>
            <a:r>
              <a:rPr lang="zh-TW" altLang="en-US" sz="2400" dirty="0"/>
              <a:t>服務檯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2400" dirty="0"/>
              <a:t>Skype</a:t>
            </a:r>
            <a:r>
              <a:rPr lang="zh-TW" altLang="en-US" sz="2400" dirty="0"/>
              <a:t>：</a:t>
            </a:r>
            <a:r>
              <a:rPr lang="en-US" altLang="zh-TW" sz="2400" dirty="0"/>
              <a:t>nkmulib@hotmail.com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2400" dirty="0" smtClean="0"/>
              <a:t>Email</a:t>
            </a:r>
            <a:r>
              <a:rPr lang="zh-TW" altLang="en-US" sz="2400" dirty="0" smtClean="0"/>
              <a:t>：</a:t>
            </a:r>
            <a:r>
              <a:rPr lang="en-US" altLang="zh-TW" sz="2400" dirty="0" smtClean="0"/>
              <a:t>ofoffice01@nkust.edu.tw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電話：</a:t>
            </a:r>
            <a:endParaRPr lang="en-US" altLang="zh-TW" sz="2400" dirty="0" smtClean="0"/>
          </a:p>
          <a:p>
            <a:pPr marL="128016" lvl="1" indent="0">
              <a:buNone/>
            </a:pPr>
            <a:r>
              <a:rPr lang="en-US" altLang="zh-TW" sz="1800" dirty="0" smtClean="0"/>
              <a:t>   </a:t>
            </a:r>
            <a:r>
              <a:rPr lang="zh-TW" altLang="en-US" sz="1800" dirty="0" smtClean="0"/>
              <a:t>楠梓  </a:t>
            </a:r>
            <a:r>
              <a:rPr lang="en-US" altLang="zh-TW" sz="1800" dirty="0" smtClean="0"/>
              <a:t>#22217</a:t>
            </a:r>
          </a:p>
          <a:p>
            <a:pPr marL="128016" lvl="1" indent="0">
              <a:buNone/>
            </a:pPr>
            <a:r>
              <a:rPr lang="zh-TW" altLang="en-US" sz="1800" dirty="0" smtClean="0"/>
              <a:t>   旗津  </a:t>
            </a:r>
            <a:r>
              <a:rPr lang="en-US" altLang="zh-TW" sz="1800" dirty="0" smtClean="0"/>
              <a:t>#25502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圖書館網頁「參考問題選粹」</a:t>
            </a:r>
            <a:endParaRPr lang="en-US" altLang="zh-TW" sz="2400" dirty="0"/>
          </a:p>
        </p:txBody>
      </p:sp>
      <p:grpSp>
        <p:nvGrpSpPr>
          <p:cNvPr id="4" name="群組 3"/>
          <p:cNvGrpSpPr/>
          <p:nvPr/>
        </p:nvGrpSpPr>
        <p:grpSpPr>
          <a:xfrm>
            <a:off x="6208613" y="3206382"/>
            <a:ext cx="2210674" cy="2965303"/>
            <a:chOff x="4844753" y="3560189"/>
            <a:chExt cx="2210674" cy="296530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753" y="3560189"/>
              <a:ext cx="2210674" cy="2965303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4914898" y="5517575"/>
              <a:ext cx="1330037" cy="3013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9" y="2171700"/>
            <a:ext cx="8399934" cy="4114800"/>
          </a:xfrm>
          <a:ln>
            <a:solidFill>
              <a:srgbClr val="00B0F0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輸入關鍵字搜尋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423532" y="3204625"/>
            <a:ext cx="1195718" cy="2914442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1957430" y="5309490"/>
            <a:ext cx="3162659" cy="636872"/>
          </a:xfrm>
          <a:prstGeom prst="wedgeRectCallout">
            <a:avLst>
              <a:gd name="adj1" fmla="val -60131"/>
              <a:gd name="adj2" fmla="val -3632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可自由設定查詢欄位及範圍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29567" y="3166525"/>
            <a:ext cx="2854817" cy="439261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5272490" y="3166525"/>
            <a:ext cx="1629544" cy="636872"/>
          </a:xfrm>
          <a:prstGeom prst="wedgeRectCallout">
            <a:avLst>
              <a:gd name="adj1" fmla="val -60926"/>
              <a:gd name="adj2" fmla="val -17098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300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檢視查詢結果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600" y="1871343"/>
            <a:ext cx="8737063" cy="462860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221995" y="2844169"/>
            <a:ext cx="558339" cy="3571307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865526" y="2849187"/>
            <a:ext cx="1218319" cy="3566289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2688116" y="1787615"/>
            <a:ext cx="3092218" cy="737125"/>
          </a:xfrm>
          <a:prstGeom prst="wedgeRectCallout">
            <a:avLst>
              <a:gd name="adj1" fmla="val 37665"/>
              <a:gd name="adj2" fmla="val 90353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資料類型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  <a:r>
              <a:rPr lang="zh-TW" altLang="en-US" sz="16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、期刊</a:t>
            </a:r>
            <a:r>
              <a:rPr lang="zh-TW" altLang="en-US" sz="16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、電子書、影音資料</a:t>
            </a:r>
            <a:endParaRPr lang="en-US" altLang="zh-TW" sz="1600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6101187" y="1787615"/>
            <a:ext cx="2822476" cy="737125"/>
          </a:xfrm>
          <a:prstGeom prst="wedgeRectCallout">
            <a:avLst>
              <a:gd name="adj1" fmla="val -40567"/>
              <a:gd name="adj2" fmla="val 93887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館藏地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總冊數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已外借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/>
            <a:r>
              <a:rPr lang="zh-TW" altLang="en-US" sz="1600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zh-TW" altLang="en-US" sz="1600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可查詢詳細館藏</a:t>
            </a:r>
            <a:r>
              <a:rPr lang="zh-TW" altLang="en-US" sz="1600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4-1.</a:t>
            </a:r>
            <a:r>
              <a:rPr lang="zh-TW" altLang="en-US" dirty="0" smtClean="0"/>
              <a:t>確認館藏資訊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81"/>
          <a:stretch/>
        </p:blipFill>
        <p:spPr bwMode="auto">
          <a:xfrm>
            <a:off x="323528" y="1838768"/>
            <a:ext cx="8568952" cy="1532393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85465" y="2921736"/>
            <a:ext cx="1232944" cy="303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雲朵形圖說文字 5"/>
          <p:cNvSpPr/>
          <p:nvPr/>
        </p:nvSpPr>
        <p:spPr>
          <a:xfrm>
            <a:off x="5943599" y="211225"/>
            <a:ext cx="3119835" cy="1374418"/>
          </a:xfrm>
          <a:prstGeom prst="cloudCallout">
            <a:avLst>
              <a:gd name="adj1" fmla="val -67307"/>
              <a:gd name="adj2" fmla="val 8929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架上</a:t>
            </a:r>
            <a:r>
              <a:rPr lang="en-US" altLang="zh-TW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外借中？</a:t>
            </a:r>
            <a:endParaRPr lang="en-US" altLang="zh-TW" sz="2000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楠梓</a:t>
            </a:r>
            <a:r>
              <a:rPr lang="en-US" altLang="zh-TW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旗津</a:t>
            </a:r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20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325" y="3563156"/>
            <a:ext cx="5445142" cy="3031541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3021524" y="4327282"/>
            <a:ext cx="1377182" cy="303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>
            <a:off x="1818409" y="3225637"/>
            <a:ext cx="1203115" cy="1101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積分">
  <a:themeElements>
    <a:clrScheme name="自訂 15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2683C6"/>
      </a:hlink>
      <a:folHlink>
        <a:srgbClr val="27CED7"/>
      </a:folHlink>
    </a:clrScheme>
    <a:fontScheme name="積分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積分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8052</TotalTime>
  <Words>1682</Words>
  <Application>Microsoft Office PowerPoint</Application>
  <PresentationFormat>如螢幕大小 (4:3)</PresentationFormat>
  <Paragraphs>300</Paragraphs>
  <Slides>63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4" baseType="lpstr">
      <vt:lpstr>積分</vt:lpstr>
      <vt:lpstr>認識圖書館的第一步</vt:lpstr>
      <vt:lpstr>在今天的課程中，你可以學到…</vt:lpstr>
      <vt:lpstr>如何借書－借書規則</vt:lpstr>
      <vt:lpstr>國立高雄科技大學圖書館網頁</vt:lpstr>
      <vt:lpstr>楠梓/旗津校區圖書館網頁</vt:lpstr>
      <vt:lpstr>1.進入館藏查詢系統</vt:lpstr>
      <vt:lpstr>2.輸入關鍵字搜尋</vt:lpstr>
      <vt:lpstr>3.檢視查詢結果</vt:lpstr>
      <vt:lpstr>4-1.確認館藏資訊</vt:lpstr>
      <vt:lpstr>4-2.確認館藏資訊</vt:lpstr>
      <vt:lpstr>5-1.至架上取書</vt:lpstr>
      <vt:lpstr>找書的好幫手－QR Code！</vt:lpstr>
      <vt:lpstr>5-2.校區互借</vt:lpstr>
      <vt:lpstr>PowerPoint 簡報</vt:lpstr>
      <vt:lpstr>PowerPoint 簡報</vt:lpstr>
      <vt:lpstr>5-3.預約</vt:lpstr>
      <vt:lpstr>PowerPoint 簡報</vt:lpstr>
      <vt:lpstr>不可不知的email</vt:lpstr>
      <vt:lpstr>續借注意事項</vt:lpstr>
      <vt:lpstr>1.進入「個人借閱查詢」</vt:lpstr>
      <vt:lpstr>2.進入「目前借閱清單」</vt:lpstr>
      <vt:lpstr>3.勾選資料，點選「續借所選」</vt:lpstr>
      <vt:lpstr>如何使用電子資源</vt:lpstr>
      <vt:lpstr>PowerPoint 簡報</vt:lpstr>
      <vt:lpstr>點選電子資源，須先進行系統登入</vt:lpstr>
      <vt:lpstr>不會使用電子資源？別擔心！</vt:lpstr>
      <vt:lpstr>電子資源好幫手！</vt:lpstr>
      <vt:lpstr>PowerPoint 簡報</vt:lpstr>
      <vt:lpstr>我要的資料在圖書館都找不到</vt:lpstr>
      <vt:lpstr>1.資料推薦</vt:lpstr>
      <vt:lpstr>2.選擇要推薦的資料類型</vt:lpstr>
      <vt:lpstr>3.輸入資訊</vt:lpstr>
      <vt:lpstr>4.送出推薦資料</vt:lpstr>
      <vt:lpstr>5.查詢推薦處理狀態</vt:lpstr>
      <vt:lpstr>館際合作服務</vt:lpstr>
      <vt:lpstr>館際合作方式</vt:lpstr>
      <vt:lpstr>全國文獻傳遞服務系統(NDDS)</vt:lpstr>
      <vt:lpstr>跨校借書服務- 南區區域圖書資源共享服務平台</vt:lpstr>
      <vt:lpstr>跨校借書服務-代借代還服務</vt:lpstr>
      <vt:lpstr>跨校借書服務-代借代還服務</vt:lpstr>
      <vt:lpstr>跨校借書服務-代借代還服務</vt:lpstr>
      <vt:lpstr>跨校借書服務-代借代還服務</vt:lpstr>
      <vt:lpstr>跨校借書服務-代借代還服務</vt:lpstr>
      <vt:lpstr>跨校借書服務-虛擬館際借閱證</vt:lpstr>
      <vt:lpstr>跨校借書服務-虛擬館際借閱證</vt:lpstr>
      <vt:lpstr>跨校借書服務-虛擬館際借閱證</vt:lpstr>
      <vt:lpstr>跨校借書服務-跨校借書證</vt:lpstr>
      <vt:lpstr>場地借用－研究小間、討論室、視聽室</vt:lpstr>
      <vt:lpstr>PowerPoint 簡報</vt:lpstr>
      <vt:lpstr>1.進入空間預約管理系統</vt:lpstr>
      <vt:lpstr>2.登入帳號密碼</vt:lpstr>
      <vt:lpstr>3.點選「場地/座位預約申請」</vt:lpstr>
      <vt:lpstr>4-1.預約場地</vt:lpstr>
      <vt:lpstr>4-2.預約座位</vt:lpstr>
      <vt:lpstr>4.準時啟用空間/座位</vt:lpstr>
      <vt:lpstr>VOD隨選視訊系統</vt:lpstr>
      <vt:lpstr>圖書館可以很學術</vt:lpstr>
      <vt:lpstr>圖書館也可以很休閒</vt:lpstr>
      <vt:lpstr>圖書館資源與智慧財產權</vt:lpstr>
      <vt:lpstr>使用正版教科書「三不原則」 不重製、不散布、不公開傳輸</vt:lpstr>
      <vt:lpstr>著作合理使用範圍</vt:lpstr>
      <vt:lpstr>引用 vs. 抄襲</vt:lpstr>
      <vt:lpstr>如果還有問題…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Chalalai Sarakor</dc:creator>
  <cp:lastModifiedBy>user</cp:lastModifiedBy>
  <cp:revision>584</cp:revision>
  <cp:lastPrinted>2018-09-21T03:20:23Z</cp:lastPrinted>
  <dcterms:created xsi:type="dcterms:W3CDTF">2013-07-30T10:38:52Z</dcterms:created>
  <dcterms:modified xsi:type="dcterms:W3CDTF">2018-09-21T03:21:02Z</dcterms:modified>
</cp:coreProperties>
</file>